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71" r:id="rId5"/>
    <p:sldId id="282" r:id="rId6"/>
    <p:sldId id="274" r:id="rId7"/>
    <p:sldId id="278" r:id="rId8"/>
    <p:sldId id="264" r:id="rId9"/>
    <p:sldId id="265" r:id="rId10"/>
    <p:sldId id="266" r:id="rId11"/>
    <p:sldId id="267" r:id="rId12"/>
    <p:sldId id="279" r:id="rId13"/>
    <p:sldId id="280" r:id="rId14"/>
    <p:sldId id="281" r:id="rId15"/>
    <p:sldId id="275" r:id="rId16"/>
    <p:sldId id="276" r:id="rId17"/>
    <p:sldId id="268" r:id="rId18"/>
  </p:sldIdLst>
  <p:sldSz cx="18288000" cy="10287000"/>
  <p:notesSz cx="6858000" cy="9144000"/>
  <p:embeddedFontLst>
    <p:embeddedFont>
      <p:font typeface="Amasis MT Pro Black" panose="02040A04050005020304" pitchFamily="18" charset="0"/>
      <p:bold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Lato Bold" panose="020F0502020204030203" charset="0"/>
      <p:regular r:id="rId26"/>
      <p:bold r:id="rId27"/>
    </p:embeddedFont>
    <p:embeddedFont>
      <p:font typeface="Muli Bold" panose="020B0604020202020204" charset="0"/>
      <p:regular r:id="rId28"/>
    </p:embeddedFont>
    <p:embeddedFont>
      <p:font typeface="Palatino Linotype" panose="02040502050505030304" pitchFamily="18" charset="0"/>
      <p:regular r:id="rId29"/>
      <p:bold r:id="rId30"/>
      <p:italic r:id="rId31"/>
      <p:boldItalic r:id="rId32"/>
    </p:embeddedFont>
    <p:embeddedFont>
      <p:font typeface="Segoe UI Light" panose="020B0502040204020203" pitchFamily="34" charset="0"/>
      <p:regular r:id="rId33"/>
      <p:italic r:id="rId34"/>
    </p:embeddedFont>
    <p:embeddedFont>
      <p:font typeface="The Seasons" panose="020B0604020202020204" charset="0"/>
      <p:regular r:id="rId35"/>
    </p:embeddedFont>
    <p:embeddedFont>
      <p:font typeface="The Seasons Bold Italics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10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B0492-3B03-4E9D-891F-438C30F54D6B}" type="datetimeFigureOut">
              <a:rPr lang="en-IN" smtClean="0"/>
              <a:t>11-09-2025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8CADF-0419-4381-9CB0-8F8ED4FBD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895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8CADF-0419-4381-9CB0-8F8ED4FBD07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01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8CADF-0419-4381-9CB0-8F8ED4FBD07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63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2.png"/><Relationship Id="rId3" Type="http://schemas.openxmlformats.org/officeDocument/2006/relationships/image" Target="../media/image11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8.svg"/><Relationship Id="rId10" Type="http://schemas.openxmlformats.org/officeDocument/2006/relationships/image" Target="../media/image45.png"/><Relationship Id="rId4" Type="http://schemas.openxmlformats.org/officeDocument/2006/relationships/image" Target="../media/image7.png"/><Relationship Id="rId9" Type="http://schemas.openxmlformats.org/officeDocument/2006/relationships/image" Target="../media/image44.svg"/><Relationship Id="rId1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8.sv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13.svg"/><Relationship Id="rId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svg"/><Relationship Id="rId7" Type="http://schemas.openxmlformats.org/officeDocument/2006/relationships/image" Target="../media/image7.png"/><Relationship Id="rId12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2.png"/><Relationship Id="rId5" Type="http://schemas.openxmlformats.org/officeDocument/2006/relationships/image" Target="../media/image13.svg"/><Relationship Id="rId10" Type="http://schemas.openxmlformats.org/officeDocument/2006/relationships/image" Target="../media/image31.sv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svg"/><Relationship Id="rId7" Type="http://schemas.openxmlformats.org/officeDocument/2006/relationships/image" Target="../media/image7.png"/><Relationship Id="rId12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4.png"/><Relationship Id="rId5" Type="http://schemas.openxmlformats.org/officeDocument/2006/relationships/image" Target="../media/image13.svg"/><Relationship Id="rId10" Type="http://schemas.openxmlformats.org/officeDocument/2006/relationships/image" Target="../media/image31.sv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9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57.svg"/><Relationship Id="rId5" Type="http://schemas.openxmlformats.org/officeDocument/2006/relationships/image" Target="../media/image10.png"/><Relationship Id="rId10" Type="http://schemas.openxmlformats.org/officeDocument/2006/relationships/image" Target="../media/image56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8.svg"/><Relationship Id="rId7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svg"/><Relationship Id="rId7" Type="http://schemas.openxmlformats.org/officeDocument/2006/relationships/image" Target="../media/image6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38.svg"/><Relationship Id="rId5" Type="http://schemas.openxmlformats.org/officeDocument/2006/relationships/image" Target="../media/image10.png"/><Relationship Id="rId10" Type="http://schemas.openxmlformats.org/officeDocument/2006/relationships/image" Target="../media/image37.png"/><Relationship Id="rId4" Type="http://schemas.openxmlformats.org/officeDocument/2006/relationships/image" Target="../media/image63.jpeg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png"/><Relationship Id="rId11" Type="http://schemas.openxmlformats.org/officeDocument/2006/relationships/image" Target="../media/image11.svg"/><Relationship Id="rId5" Type="http://schemas.openxmlformats.org/officeDocument/2006/relationships/image" Target="../media/image3.sv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sv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1.svg"/><Relationship Id="rId10" Type="http://schemas.openxmlformats.org/officeDocument/2006/relationships/image" Target="../media/image19.sv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1.svg"/><Relationship Id="rId10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6.tmp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8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svg"/><Relationship Id="rId7" Type="http://schemas.openxmlformats.org/officeDocument/2006/relationships/image" Target="../media/image7.png"/><Relationship Id="rId12" Type="http://schemas.openxmlformats.org/officeDocument/2006/relationships/image" Target="../media/image3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13.svg"/><Relationship Id="rId10" Type="http://schemas.openxmlformats.org/officeDocument/2006/relationships/image" Target="../media/image29.sv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11.svg"/><Relationship Id="rId7" Type="http://schemas.openxmlformats.org/officeDocument/2006/relationships/image" Target="../media/image8.svg"/><Relationship Id="rId12" Type="http://schemas.openxmlformats.org/officeDocument/2006/relationships/image" Target="../media/image19.svg"/><Relationship Id="rId2" Type="http://schemas.openxmlformats.org/officeDocument/2006/relationships/image" Target="../media/image10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13.sv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8.sv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40.png"/><Relationship Id="rId4" Type="http://schemas.openxmlformats.org/officeDocument/2006/relationships/image" Target="../media/image10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" r="-3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7799" y="2779702"/>
            <a:ext cx="12463602" cy="573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75"/>
              </a:lnSpc>
            </a:pPr>
            <a:r>
              <a:rPr lang="en-US" sz="14728" b="1" i="1" dirty="0">
                <a:solidFill>
                  <a:srgbClr val="FFFFFF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Zomato</a:t>
            </a:r>
          </a:p>
          <a:p>
            <a:pPr>
              <a:lnSpc>
                <a:spcPts val="14875"/>
              </a:lnSpc>
            </a:pPr>
            <a:r>
              <a:rPr lang="en-US" sz="14728" b="1" i="1" dirty="0">
                <a:solidFill>
                  <a:srgbClr val="FFFFFF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Restaurants</a:t>
            </a:r>
          </a:p>
          <a:p>
            <a:pPr algn="ctr">
              <a:lnSpc>
                <a:spcPts val="14875"/>
              </a:lnSpc>
            </a:pPr>
            <a:r>
              <a:rPr lang="en-US" sz="14728" b="1" i="1" dirty="0">
                <a:solidFill>
                  <a:srgbClr val="FFFFFF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43926" y="8413761"/>
            <a:ext cx="9669084" cy="606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2200" b="1" dirty="0">
                <a:solidFill>
                  <a:srgbClr val="FFFFFF"/>
                </a:solidFill>
                <a:latin typeface="Muli Bold"/>
              </a:rPr>
              <a:t>A Data-Driven Exploration using Excel, Power BI, Tableau, and MySQL</a:t>
            </a:r>
            <a:endParaRPr lang="en-US" sz="2200" b="1" dirty="0">
              <a:solidFill>
                <a:srgbClr val="FFFFFF"/>
              </a:solidFill>
              <a:latin typeface="Muli Bold"/>
              <a:sym typeface="Muli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2277835" y="-2383570"/>
            <a:ext cx="5791269" cy="4864666"/>
          </a:xfrm>
          <a:custGeom>
            <a:avLst/>
            <a:gdLst/>
            <a:ahLst/>
            <a:cxnLst/>
            <a:rect l="l" t="t" r="r" b="b"/>
            <a:pathLst>
              <a:path w="5791269" h="4864666">
                <a:moveTo>
                  <a:pt x="0" y="0"/>
                </a:moveTo>
                <a:lnTo>
                  <a:pt x="5791269" y="0"/>
                </a:lnTo>
                <a:lnTo>
                  <a:pt x="5791269" y="4864666"/>
                </a:lnTo>
                <a:lnTo>
                  <a:pt x="0" y="486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75632" y="7854667"/>
            <a:ext cx="5791269" cy="4864666"/>
          </a:xfrm>
          <a:custGeom>
            <a:avLst/>
            <a:gdLst/>
            <a:ahLst/>
            <a:cxnLst/>
            <a:rect l="l" t="t" r="r" b="b"/>
            <a:pathLst>
              <a:path w="5791269" h="4864666">
                <a:moveTo>
                  <a:pt x="0" y="0"/>
                </a:moveTo>
                <a:lnTo>
                  <a:pt x="5791268" y="0"/>
                </a:lnTo>
                <a:lnTo>
                  <a:pt x="5791268" y="4864666"/>
                </a:lnTo>
                <a:lnTo>
                  <a:pt x="0" y="486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45811" y="2787905"/>
            <a:ext cx="2522799" cy="1800812"/>
          </a:xfrm>
          <a:custGeom>
            <a:avLst/>
            <a:gdLst/>
            <a:ahLst/>
            <a:cxnLst/>
            <a:rect l="l" t="t" r="r" b="b"/>
            <a:pathLst>
              <a:path w="2952675" h="2034885">
                <a:moveTo>
                  <a:pt x="0" y="0"/>
                </a:moveTo>
                <a:lnTo>
                  <a:pt x="2952675" y="0"/>
                </a:lnTo>
                <a:lnTo>
                  <a:pt x="2952675" y="2034885"/>
                </a:lnTo>
                <a:lnTo>
                  <a:pt x="0" y="2034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DACA5E31-D8A1-E3E8-9A1F-1DB3F6B2E854}"/>
              </a:ext>
            </a:extLst>
          </p:cNvPr>
          <p:cNvSpPr/>
          <p:nvPr/>
        </p:nvSpPr>
        <p:spPr>
          <a:xfrm rot="17315798">
            <a:off x="15108138" y="63406"/>
            <a:ext cx="1134815" cy="4114800"/>
          </a:xfrm>
          <a:custGeom>
            <a:avLst/>
            <a:gdLst/>
            <a:ahLst/>
            <a:cxnLst/>
            <a:rect l="l" t="t" r="r" b="b"/>
            <a:pathLst>
              <a:path w="1702787" h="4114800">
                <a:moveTo>
                  <a:pt x="0" y="0"/>
                </a:moveTo>
                <a:lnTo>
                  <a:pt x="1702788" y="0"/>
                </a:lnTo>
                <a:lnTo>
                  <a:pt x="1702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58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DFB5A-0574-74C8-7F10-80F93E607121}"/>
              </a:ext>
            </a:extLst>
          </p:cNvPr>
          <p:cNvSpPr txBox="1"/>
          <p:nvPr/>
        </p:nvSpPr>
        <p:spPr>
          <a:xfrm>
            <a:off x="457200" y="96393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Amasis MT Pro Black" panose="02040A04050005020304" pitchFamily="18" charset="0"/>
                <a:cs typeface="Courier New" panose="02070309020205020404" pitchFamily="49" charset="0"/>
              </a:rPr>
              <a:t>BY : GROUP 3</a:t>
            </a:r>
            <a:endParaRPr lang="en-IN" sz="2000" dirty="0">
              <a:solidFill>
                <a:schemeClr val="bg2"/>
              </a:solidFill>
              <a:latin typeface="Amasis MT Pro Black" panose="02040A04050005020304" pitchFamily="18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animBg="1"/>
      <p:bldP spid="8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8677225" flipH="1">
            <a:off x="-1825377" y="7106216"/>
            <a:ext cx="5207132" cy="5084055"/>
          </a:xfrm>
          <a:custGeom>
            <a:avLst/>
            <a:gdLst/>
            <a:ahLst/>
            <a:cxnLst/>
            <a:rect l="l" t="t" r="r" b="b"/>
            <a:pathLst>
              <a:path w="5207132" h="5084055">
                <a:moveTo>
                  <a:pt x="5207132" y="0"/>
                </a:moveTo>
                <a:lnTo>
                  <a:pt x="0" y="0"/>
                </a:lnTo>
                <a:lnTo>
                  <a:pt x="0" y="5084054"/>
                </a:lnTo>
                <a:lnTo>
                  <a:pt x="5207132" y="5084054"/>
                </a:lnTo>
                <a:lnTo>
                  <a:pt x="5207132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582367" y="6461064"/>
            <a:ext cx="5338729" cy="4484532"/>
          </a:xfrm>
          <a:custGeom>
            <a:avLst/>
            <a:gdLst/>
            <a:ahLst/>
            <a:cxnLst/>
            <a:rect l="l" t="t" r="r" b="b"/>
            <a:pathLst>
              <a:path w="5338729" h="4484532">
                <a:moveTo>
                  <a:pt x="0" y="0"/>
                </a:moveTo>
                <a:lnTo>
                  <a:pt x="5338728" y="0"/>
                </a:lnTo>
                <a:lnTo>
                  <a:pt x="5338728" y="4484532"/>
                </a:lnTo>
                <a:lnTo>
                  <a:pt x="0" y="4484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595553" y="-217690"/>
            <a:ext cx="2747484" cy="3299380"/>
          </a:xfrm>
          <a:custGeom>
            <a:avLst/>
            <a:gdLst/>
            <a:ahLst/>
            <a:cxnLst/>
            <a:rect l="l" t="t" r="r" b="b"/>
            <a:pathLst>
              <a:path w="2747484" h="3299380">
                <a:moveTo>
                  <a:pt x="2747484" y="0"/>
                </a:moveTo>
                <a:lnTo>
                  <a:pt x="0" y="0"/>
                </a:lnTo>
                <a:lnTo>
                  <a:pt x="0" y="3299381"/>
                </a:lnTo>
                <a:lnTo>
                  <a:pt x="2747484" y="3299381"/>
                </a:lnTo>
                <a:lnTo>
                  <a:pt x="27474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12"/>
          <p:cNvSpPr/>
          <p:nvPr/>
        </p:nvSpPr>
        <p:spPr>
          <a:xfrm>
            <a:off x="16305291" y="6451038"/>
            <a:ext cx="1783023" cy="1981137"/>
          </a:xfrm>
          <a:custGeom>
            <a:avLst/>
            <a:gdLst/>
            <a:ahLst/>
            <a:cxnLst/>
            <a:rect l="l" t="t" r="r" b="b"/>
            <a:pathLst>
              <a:path w="1783023" h="1981137">
                <a:moveTo>
                  <a:pt x="0" y="0"/>
                </a:moveTo>
                <a:lnTo>
                  <a:pt x="1783023" y="0"/>
                </a:lnTo>
                <a:lnTo>
                  <a:pt x="1783023" y="1981137"/>
                </a:lnTo>
                <a:lnTo>
                  <a:pt x="0" y="19811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50480" y="364324"/>
            <a:ext cx="7315200" cy="71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IN" sz="4800" b="1" i="1" dirty="0">
                <a:solidFill>
                  <a:srgbClr val="0F0E0E"/>
                </a:solidFill>
                <a:latin typeface="The Seasons Bold Italics"/>
              </a:rPr>
              <a:t>Currency Conversion</a:t>
            </a:r>
            <a:endParaRPr lang="en-US" sz="4800" b="1" i="1" dirty="0">
              <a:solidFill>
                <a:srgbClr val="0F0E0E"/>
              </a:solidFill>
              <a:latin typeface="The Seasons Bold Italics"/>
              <a:sym typeface="The Seasons Bold Italics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648268" y="6923058"/>
            <a:ext cx="5338729" cy="4484532"/>
          </a:xfrm>
          <a:custGeom>
            <a:avLst/>
            <a:gdLst/>
            <a:ahLst/>
            <a:cxnLst/>
            <a:rect l="l" t="t" r="r" b="b"/>
            <a:pathLst>
              <a:path w="5338729" h="4484532">
                <a:moveTo>
                  <a:pt x="0" y="0"/>
                </a:moveTo>
                <a:lnTo>
                  <a:pt x="5338729" y="0"/>
                </a:lnTo>
                <a:lnTo>
                  <a:pt x="5338729" y="4484532"/>
                </a:lnTo>
                <a:lnTo>
                  <a:pt x="0" y="4484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EBE9A0-F1D3-6C48-426E-B7A8971061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13854" r="4905" b="11458"/>
          <a:stretch/>
        </p:blipFill>
        <p:spPr>
          <a:xfrm>
            <a:off x="199685" y="1583670"/>
            <a:ext cx="9089013" cy="8285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F19348-76CF-7890-19B2-E689A3765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13023" r="28917" b="52083"/>
          <a:stretch/>
        </p:blipFill>
        <p:spPr>
          <a:xfrm>
            <a:off x="9656252" y="1570817"/>
            <a:ext cx="7564948" cy="3490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8EA952-CD10-714F-BC99-603C40212C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6" t="46414" r="66618" b="12222"/>
          <a:stretch/>
        </p:blipFill>
        <p:spPr>
          <a:xfrm>
            <a:off x="13476826" y="5225771"/>
            <a:ext cx="3744374" cy="4642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E5C955-B3BE-6912-F55E-AFCDA35D36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45627" r="64836" b="12499"/>
          <a:stretch/>
        </p:blipFill>
        <p:spPr>
          <a:xfrm>
            <a:off x="9590626" y="5225770"/>
            <a:ext cx="3744374" cy="4642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3C9FE75-0380-5E6E-26F3-62C51BD0888C}"/>
              </a:ext>
            </a:extLst>
          </p:cNvPr>
          <p:cNvSpPr txBox="1"/>
          <p:nvPr/>
        </p:nvSpPr>
        <p:spPr>
          <a:xfrm>
            <a:off x="9522321" y="301076"/>
            <a:ext cx="81262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i="1" dirty="0">
                <a:solidFill>
                  <a:srgbClr val="0F0E0E"/>
                </a:solidFill>
                <a:latin typeface="The Seasons Bold Italics"/>
              </a:rPr>
              <a:t>Restaurants </a:t>
            </a:r>
            <a:r>
              <a:rPr lang="en-IN" sz="1200" dirty="0"/>
              <a:t> </a:t>
            </a:r>
            <a:r>
              <a:rPr lang="en-IN" sz="4400" b="1" i="1" dirty="0">
                <a:solidFill>
                  <a:srgbClr val="0F0E0E"/>
                </a:solidFill>
                <a:latin typeface="The Seasons Bold Italics"/>
              </a:rPr>
              <a:t>by City &amp; Country</a:t>
            </a:r>
          </a:p>
        </p:txBody>
      </p:sp>
      <p:sp>
        <p:nvSpPr>
          <p:cNvPr id="34" name="Freeform 14">
            <a:extLst>
              <a:ext uri="{FF2B5EF4-FFF2-40B4-BE49-F238E27FC236}">
                <a16:creationId xmlns:a16="http://schemas.microsoft.com/office/drawing/2014/main" id="{D4032EBF-858E-E3D5-F247-90C821735D15}"/>
              </a:ext>
            </a:extLst>
          </p:cNvPr>
          <p:cNvSpPr/>
          <p:nvPr/>
        </p:nvSpPr>
        <p:spPr>
          <a:xfrm>
            <a:off x="826665" y="364324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id="{86F837C0-D715-DAF3-BE37-D8D26EA9A8CA}"/>
              </a:ext>
            </a:extLst>
          </p:cNvPr>
          <p:cNvSpPr/>
          <p:nvPr/>
        </p:nvSpPr>
        <p:spPr>
          <a:xfrm>
            <a:off x="8828459" y="384998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8636" y="-115060"/>
            <a:ext cx="5338729" cy="4484532"/>
          </a:xfrm>
          <a:custGeom>
            <a:avLst/>
            <a:gdLst/>
            <a:ahLst/>
            <a:cxnLst/>
            <a:rect l="l" t="t" r="r" b="b"/>
            <a:pathLst>
              <a:path w="5338729" h="4484532">
                <a:moveTo>
                  <a:pt x="0" y="0"/>
                </a:moveTo>
                <a:lnTo>
                  <a:pt x="5338728" y="0"/>
                </a:lnTo>
                <a:lnTo>
                  <a:pt x="5338728" y="4484532"/>
                </a:lnTo>
                <a:lnTo>
                  <a:pt x="0" y="448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6180" flipH="1">
            <a:off x="14871270" y="7355446"/>
            <a:ext cx="5207132" cy="5084055"/>
          </a:xfrm>
          <a:custGeom>
            <a:avLst/>
            <a:gdLst/>
            <a:ahLst/>
            <a:cxnLst/>
            <a:rect l="l" t="t" r="r" b="b"/>
            <a:pathLst>
              <a:path w="5207132" h="5084055">
                <a:moveTo>
                  <a:pt x="5207132" y="0"/>
                </a:moveTo>
                <a:lnTo>
                  <a:pt x="0" y="0"/>
                </a:lnTo>
                <a:lnTo>
                  <a:pt x="0" y="5084054"/>
                </a:lnTo>
                <a:lnTo>
                  <a:pt x="5207132" y="5084054"/>
                </a:lnTo>
                <a:lnTo>
                  <a:pt x="5207132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563791" y="1472020"/>
            <a:ext cx="5429246" cy="6682149"/>
            <a:chOff x="0" y="0"/>
            <a:chExt cx="6604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6"/>
              <a:stretch>
                <a:fillRect t="-4166" b="-416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4873114" y="571579"/>
            <a:ext cx="2870898" cy="2223641"/>
          </a:xfrm>
          <a:custGeom>
            <a:avLst/>
            <a:gdLst/>
            <a:ahLst/>
            <a:cxnLst/>
            <a:rect l="l" t="t" r="r" b="b"/>
            <a:pathLst>
              <a:path w="2870898" h="2223641">
                <a:moveTo>
                  <a:pt x="0" y="0"/>
                </a:moveTo>
                <a:lnTo>
                  <a:pt x="2870898" y="0"/>
                </a:lnTo>
                <a:lnTo>
                  <a:pt x="2870898" y="2223641"/>
                </a:lnTo>
                <a:lnTo>
                  <a:pt x="0" y="2223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798168" y="8482496"/>
            <a:ext cx="5338729" cy="4484532"/>
          </a:xfrm>
          <a:custGeom>
            <a:avLst/>
            <a:gdLst/>
            <a:ahLst/>
            <a:cxnLst/>
            <a:rect l="l" t="t" r="r" b="b"/>
            <a:pathLst>
              <a:path w="5338729" h="4484532">
                <a:moveTo>
                  <a:pt x="0" y="0"/>
                </a:moveTo>
                <a:lnTo>
                  <a:pt x="5338729" y="0"/>
                </a:lnTo>
                <a:lnTo>
                  <a:pt x="5338729" y="4484532"/>
                </a:lnTo>
                <a:lnTo>
                  <a:pt x="0" y="448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80515" y="518332"/>
            <a:ext cx="7836957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4"/>
              </a:lnSpc>
            </a:pPr>
            <a:r>
              <a:rPr lang="en-IN" sz="5761" b="1" i="1" dirty="0">
                <a:solidFill>
                  <a:srgbClr val="0F0E0E"/>
                </a:solidFill>
                <a:latin typeface="The Seasons Bold Italics"/>
              </a:rPr>
              <a:t>Restaurant Openings</a:t>
            </a:r>
            <a:endParaRPr lang="en-US" sz="5761" b="1" i="1" dirty="0">
              <a:solidFill>
                <a:srgbClr val="0F0E0E"/>
              </a:solidFill>
              <a:latin typeface="The Seasons Bold Italics"/>
              <a:sym typeface="The Seasons Bold Italics"/>
            </a:endParaRP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FF4A9C-1D1D-DE77-F28E-91F0223DCA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13771" r="29814" b="12989"/>
          <a:stretch/>
        </p:blipFill>
        <p:spPr>
          <a:xfrm>
            <a:off x="533400" y="1472020"/>
            <a:ext cx="10668000" cy="7954210"/>
          </a:xfrm>
          <a:prstGeom prst="rect">
            <a:avLst/>
          </a:prstGeom>
        </p:spPr>
      </p:pic>
      <p:sp>
        <p:nvSpPr>
          <p:cNvPr id="16" name="Freeform 14">
            <a:extLst>
              <a:ext uri="{FF2B5EF4-FFF2-40B4-BE49-F238E27FC236}">
                <a16:creationId xmlns:a16="http://schemas.microsoft.com/office/drawing/2014/main" id="{E917D937-65B4-10C1-C8BE-6EF0DBAF9E09}"/>
              </a:ext>
            </a:extLst>
          </p:cNvPr>
          <p:cNvSpPr/>
          <p:nvPr/>
        </p:nvSpPr>
        <p:spPr>
          <a:xfrm>
            <a:off x="1315328" y="504295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269838" y="295905"/>
            <a:ext cx="9392380" cy="71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4800" b="1" dirty="0">
                <a:solidFill>
                  <a:srgbClr val="0F0E0E"/>
                </a:solidFill>
                <a:latin typeface="The Seasons Bold Italics"/>
                <a:sym typeface="The Seasons Bold Italics"/>
              </a:rPr>
              <a:t>R</a:t>
            </a:r>
            <a:r>
              <a:rPr lang="en-IN" sz="4800" b="1" dirty="0">
                <a:solidFill>
                  <a:srgbClr val="0F0E0E"/>
                </a:solidFill>
                <a:latin typeface="The Seasons Bold Italics"/>
                <a:sym typeface="The Seasons Bold Italics"/>
              </a:rPr>
              <a:t>estaurants by Avg_rating</a:t>
            </a:r>
            <a:endParaRPr lang="en-US" sz="4800" b="1" dirty="0">
              <a:solidFill>
                <a:srgbClr val="0F0E0E"/>
              </a:solidFill>
              <a:latin typeface="The Seasons Bold Italics"/>
              <a:sym typeface="The Seasons Bold Italics"/>
            </a:endParaRPr>
          </a:p>
        </p:txBody>
      </p:sp>
      <p:sp>
        <p:nvSpPr>
          <p:cNvPr id="9" name="Freeform 9"/>
          <p:cNvSpPr/>
          <p:nvPr/>
        </p:nvSpPr>
        <p:spPr>
          <a:xfrm rot="-1279408">
            <a:off x="12291896" y="4147495"/>
            <a:ext cx="7227803" cy="7383765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0" y="0"/>
                </a:moveTo>
                <a:lnTo>
                  <a:pt x="6691078" y="0"/>
                </a:lnTo>
                <a:lnTo>
                  <a:pt x="6691078" y="6532925"/>
                </a:lnTo>
                <a:lnTo>
                  <a:pt x="0" y="653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Freeform 14"/>
          <p:cNvSpPr/>
          <p:nvPr/>
        </p:nvSpPr>
        <p:spPr>
          <a:xfrm>
            <a:off x="641317" y="366424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6" name="Freeform 16"/>
          <p:cNvSpPr/>
          <p:nvPr/>
        </p:nvSpPr>
        <p:spPr>
          <a:xfrm>
            <a:off x="-1028435" y="7922445"/>
            <a:ext cx="3170759" cy="2470997"/>
          </a:xfrm>
          <a:custGeom>
            <a:avLst/>
            <a:gdLst/>
            <a:ahLst/>
            <a:cxnLst/>
            <a:rect l="l" t="t" r="r" b="b"/>
            <a:pathLst>
              <a:path w="2742962" h="2141796">
                <a:moveTo>
                  <a:pt x="0" y="0"/>
                </a:moveTo>
                <a:lnTo>
                  <a:pt x="2742962" y="0"/>
                </a:lnTo>
                <a:lnTo>
                  <a:pt x="2742962" y="2141796"/>
                </a:lnTo>
                <a:lnTo>
                  <a:pt x="0" y="2141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816084" y="-1707813"/>
            <a:ext cx="4436510" cy="3726668"/>
          </a:xfrm>
          <a:custGeom>
            <a:avLst/>
            <a:gdLst/>
            <a:ahLst/>
            <a:cxnLst/>
            <a:rect l="l" t="t" r="r" b="b"/>
            <a:pathLst>
              <a:path w="4436510" h="3726668">
                <a:moveTo>
                  <a:pt x="0" y="0"/>
                </a:moveTo>
                <a:lnTo>
                  <a:pt x="4436510" y="0"/>
                </a:lnTo>
                <a:lnTo>
                  <a:pt x="4436510" y="3726668"/>
                </a:lnTo>
                <a:lnTo>
                  <a:pt x="0" y="3726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66663" y="8947255"/>
            <a:ext cx="4436510" cy="3726668"/>
          </a:xfrm>
          <a:custGeom>
            <a:avLst/>
            <a:gdLst/>
            <a:ahLst/>
            <a:cxnLst/>
            <a:rect l="l" t="t" r="r" b="b"/>
            <a:pathLst>
              <a:path w="4436510" h="3726668">
                <a:moveTo>
                  <a:pt x="0" y="0"/>
                </a:moveTo>
                <a:lnTo>
                  <a:pt x="4436510" y="0"/>
                </a:lnTo>
                <a:lnTo>
                  <a:pt x="4436510" y="3726668"/>
                </a:lnTo>
                <a:lnTo>
                  <a:pt x="0" y="3726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36E0931B-CA16-0C51-3D9D-238077B81E65}"/>
              </a:ext>
            </a:extLst>
          </p:cNvPr>
          <p:cNvSpPr/>
          <p:nvPr/>
        </p:nvSpPr>
        <p:spPr>
          <a:xfrm>
            <a:off x="14749294" y="8232535"/>
            <a:ext cx="3859560" cy="2575379"/>
          </a:xfrm>
          <a:custGeom>
            <a:avLst/>
            <a:gdLst/>
            <a:ahLst/>
            <a:cxnLst/>
            <a:rect l="l" t="t" r="r" b="b"/>
            <a:pathLst>
              <a:path w="3859560" h="2575379">
                <a:moveTo>
                  <a:pt x="0" y="0"/>
                </a:moveTo>
                <a:lnTo>
                  <a:pt x="3859560" y="0"/>
                </a:lnTo>
                <a:lnTo>
                  <a:pt x="3859560" y="2575380"/>
                </a:lnTo>
                <a:lnTo>
                  <a:pt x="0" y="2575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09E5B8-F187-2B0A-3D78-4BF7C81FB1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13214" r="46521" b="11751"/>
          <a:stretch/>
        </p:blipFill>
        <p:spPr>
          <a:xfrm>
            <a:off x="645328" y="1333500"/>
            <a:ext cx="7940479" cy="8581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4015FE-02AC-27EF-C254-2F8524B597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6" t="13541" r="24817" b="22917"/>
          <a:stretch/>
        </p:blipFill>
        <p:spPr>
          <a:xfrm>
            <a:off x="8838014" y="1333500"/>
            <a:ext cx="8802274" cy="8581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CA320E-E376-7437-67CE-4454C6797C8E}"/>
              </a:ext>
            </a:extLst>
          </p:cNvPr>
          <p:cNvSpPr txBox="1"/>
          <p:nvPr/>
        </p:nvSpPr>
        <p:spPr>
          <a:xfrm>
            <a:off x="10708327" y="177794"/>
            <a:ext cx="4876800" cy="97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0F0E0E"/>
                </a:solidFill>
                <a:latin typeface="The Seasons Bold Italics"/>
              </a:rPr>
              <a:t>Price</a:t>
            </a:r>
            <a:r>
              <a:rPr lang="en-IN" sz="5761" b="1" dirty="0">
                <a:solidFill>
                  <a:srgbClr val="0F0E0E"/>
                </a:solidFill>
                <a:latin typeface="The Seasons Bold Italics"/>
              </a:rPr>
              <a:t> Buckets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4A4B9EE1-7AAE-74C5-77BB-1A752C88ED15}"/>
              </a:ext>
            </a:extLst>
          </p:cNvPr>
          <p:cNvSpPr/>
          <p:nvPr/>
        </p:nvSpPr>
        <p:spPr>
          <a:xfrm>
            <a:off x="9822793" y="366424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F4686E-AB5D-D4EE-D72F-C9FF3078C61C}"/>
              </a:ext>
            </a:extLst>
          </p:cNvPr>
          <p:cNvSpPr txBox="1"/>
          <p:nvPr/>
        </p:nvSpPr>
        <p:spPr>
          <a:xfrm>
            <a:off x="15816084" y="994227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BY : VRUSHALI AWARI</a:t>
            </a:r>
            <a:endParaRPr lang="en-IN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07625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260378" y="432733"/>
            <a:ext cx="7493162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5761" b="1" dirty="0">
                <a:solidFill>
                  <a:srgbClr val="0F0E0E"/>
                </a:solidFill>
                <a:latin typeface="The Seasons Bold Italics"/>
                <a:sym typeface="The Seasons Bold Italics"/>
              </a:rPr>
              <a:t>Table Booking</a:t>
            </a:r>
          </a:p>
        </p:txBody>
      </p:sp>
      <p:sp>
        <p:nvSpPr>
          <p:cNvPr id="9" name="Freeform 9"/>
          <p:cNvSpPr/>
          <p:nvPr/>
        </p:nvSpPr>
        <p:spPr>
          <a:xfrm rot="-1279408">
            <a:off x="12291896" y="4147495"/>
            <a:ext cx="7227803" cy="7383765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0" y="0"/>
                </a:moveTo>
                <a:lnTo>
                  <a:pt x="6691078" y="0"/>
                </a:lnTo>
                <a:lnTo>
                  <a:pt x="6691078" y="6532925"/>
                </a:lnTo>
                <a:lnTo>
                  <a:pt x="0" y="653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Freeform 14"/>
          <p:cNvSpPr/>
          <p:nvPr/>
        </p:nvSpPr>
        <p:spPr>
          <a:xfrm>
            <a:off x="475172" y="432733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6" name="Freeform 16"/>
          <p:cNvSpPr/>
          <p:nvPr/>
        </p:nvSpPr>
        <p:spPr>
          <a:xfrm>
            <a:off x="-1028435" y="7922445"/>
            <a:ext cx="3170759" cy="2470997"/>
          </a:xfrm>
          <a:custGeom>
            <a:avLst/>
            <a:gdLst/>
            <a:ahLst/>
            <a:cxnLst/>
            <a:rect l="l" t="t" r="r" b="b"/>
            <a:pathLst>
              <a:path w="2742962" h="2141796">
                <a:moveTo>
                  <a:pt x="0" y="0"/>
                </a:moveTo>
                <a:lnTo>
                  <a:pt x="2742962" y="0"/>
                </a:lnTo>
                <a:lnTo>
                  <a:pt x="2742962" y="2141796"/>
                </a:lnTo>
                <a:lnTo>
                  <a:pt x="0" y="2141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816084" y="-1707813"/>
            <a:ext cx="4436510" cy="3726668"/>
          </a:xfrm>
          <a:custGeom>
            <a:avLst/>
            <a:gdLst/>
            <a:ahLst/>
            <a:cxnLst/>
            <a:rect l="l" t="t" r="r" b="b"/>
            <a:pathLst>
              <a:path w="4436510" h="3726668">
                <a:moveTo>
                  <a:pt x="0" y="0"/>
                </a:moveTo>
                <a:lnTo>
                  <a:pt x="4436510" y="0"/>
                </a:lnTo>
                <a:lnTo>
                  <a:pt x="4436510" y="3726668"/>
                </a:lnTo>
                <a:lnTo>
                  <a:pt x="0" y="3726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66663" y="8947255"/>
            <a:ext cx="4436510" cy="3726668"/>
          </a:xfrm>
          <a:custGeom>
            <a:avLst/>
            <a:gdLst/>
            <a:ahLst/>
            <a:cxnLst/>
            <a:rect l="l" t="t" r="r" b="b"/>
            <a:pathLst>
              <a:path w="4436510" h="3726668">
                <a:moveTo>
                  <a:pt x="0" y="0"/>
                </a:moveTo>
                <a:lnTo>
                  <a:pt x="4436510" y="0"/>
                </a:lnTo>
                <a:lnTo>
                  <a:pt x="4436510" y="3726668"/>
                </a:lnTo>
                <a:lnTo>
                  <a:pt x="0" y="3726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36E0931B-CA16-0C51-3D9D-238077B81E65}"/>
              </a:ext>
            </a:extLst>
          </p:cNvPr>
          <p:cNvSpPr/>
          <p:nvPr/>
        </p:nvSpPr>
        <p:spPr>
          <a:xfrm>
            <a:off x="14749294" y="8232535"/>
            <a:ext cx="3859560" cy="2575379"/>
          </a:xfrm>
          <a:custGeom>
            <a:avLst/>
            <a:gdLst/>
            <a:ahLst/>
            <a:cxnLst/>
            <a:rect l="l" t="t" r="r" b="b"/>
            <a:pathLst>
              <a:path w="3859560" h="2575379">
                <a:moveTo>
                  <a:pt x="0" y="0"/>
                </a:moveTo>
                <a:lnTo>
                  <a:pt x="3859560" y="0"/>
                </a:lnTo>
                <a:lnTo>
                  <a:pt x="3859560" y="2575380"/>
                </a:lnTo>
                <a:lnTo>
                  <a:pt x="0" y="2575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CA320E-E376-7437-67CE-4454C6797C8E}"/>
              </a:ext>
            </a:extLst>
          </p:cNvPr>
          <p:cNvSpPr txBox="1"/>
          <p:nvPr/>
        </p:nvSpPr>
        <p:spPr>
          <a:xfrm>
            <a:off x="10688539" y="244103"/>
            <a:ext cx="5578123" cy="97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1" b="1" dirty="0">
                <a:solidFill>
                  <a:srgbClr val="0F0E0E"/>
                </a:solidFill>
                <a:latin typeface="The Seasons Bold Italics"/>
              </a:rPr>
              <a:t>O</a:t>
            </a:r>
            <a:r>
              <a:rPr lang="en-IN" sz="5761" b="1" dirty="0">
                <a:solidFill>
                  <a:srgbClr val="0F0E0E"/>
                </a:solidFill>
                <a:latin typeface="The Seasons Bold Italics"/>
              </a:rPr>
              <a:t>nline Delivery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817F74-A51C-401B-B101-CB628B847B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5" t="14200" r="37267" b="41667"/>
          <a:stretch/>
        </p:blipFill>
        <p:spPr>
          <a:xfrm>
            <a:off x="641317" y="1638300"/>
            <a:ext cx="8731284" cy="7339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Freeform 14">
            <a:extLst>
              <a:ext uri="{FF2B5EF4-FFF2-40B4-BE49-F238E27FC236}">
                <a16:creationId xmlns:a16="http://schemas.microsoft.com/office/drawing/2014/main" id="{A76B7FAD-08E2-3158-1752-DA8E6D3431D4}"/>
              </a:ext>
            </a:extLst>
          </p:cNvPr>
          <p:cNvSpPr/>
          <p:nvPr/>
        </p:nvSpPr>
        <p:spPr>
          <a:xfrm>
            <a:off x="9822764" y="450924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FC126B-0ED2-8BB9-9004-1784C0A1FB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0" t="13541" r="38130" b="40625"/>
          <a:stretch/>
        </p:blipFill>
        <p:spPr>
          <a:xfrm>
            <a:off x="9536071" y="1638299"/>
            <a:ext cx="8110611" cy="73390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481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8327" y="-1080185"/>
            <a:ext cx="7409149" cy="6223685"/>
          </a:xfrm>
          <a:custGeom>
            <a:avLst/>
            <a:gdLst/>
            <a:ahLst/>
            <a:cxnLst/>
            <a:rect l="l" t="t" r="r" b="b"/>
            <a:pathLst>
              <a:path w="7409149" h="6223685">
                <a:moveTo>
                  <a:pt x="0" y="0"/>
                </a:moveTo>
                <a:lnTo>
                  <a:pt x="7409149" y="0"/>
                </a:lnTo>
                <a:lnTo>
                  <a:pt x="7409149" y="6223685"/>
                </a:lnTo>
                <a:lnTo>
                  <a:pt x="0" y="622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38437" y="444448"/>
            <a:ext cx="7849563" cy="9419295"/>
            <a:chOff x="0" y="0"/>
            <a:chExt cx="11062970" cy="132753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6649720" y="0"/>
                  </a:moveTo>
                  <a:lnTo>
                    <a:pt x="11062970" y="0"/>
                  </a:lnTo>
                  <a:lnTo>
                    <a:pt x="1106297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976880" y="0"/>
                    <a:pt x="6649720" y="0"/>
                  </a:cubicBezTo>
                  <a:close/>
                </a:path>
              </a:pathLst>
            </a:custGeom>
            <a:blipFill>
              <a:blip r:embed="rId4"/>
              <a:stretch>
                <a:fillRect l="-39998" r="-3999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4403886">
            <a:off x="-2780164" y="-1701294"/>
            <a:ext cx="6691077" cy="6532924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0" y="0"/>
                </a:moveTo>
                <a:lnTo>
                  <a:pt x="6691077" y="0"/>
                </a:lnTo>
                <a:lnTo>
                  <a:pt x="6691077" y="6532924"/>
                </a:lnTo>
                <a:lnTo>
                  <a:pt x="0" y="6532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3248" y="813163"/>
            <a:ext cx="277504" cy="277504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60080" y="2756093"/>
            <a:ext cx="7846822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5761" b="1" i="1" dirty="0">
                <a:solidFill>
                  <a:srgbClr val="0F0E0E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Few </a:t>
            </a:r>
            <a:r>
              <a:rPr lang="en-US" sz="6000" b="1" i="1" dirty="0">
                <a:solidFill>
                  <a:srgbClr val="0F0E0E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more</a:t>
            </a:r>
            <a:r>
              <a:rPr lang="en-US" sz="5761" b="1" i="1" dirty="0">
                <a:solidFill>
                  <a:srgbClr val="0F0E0E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 insights :</a:t>
            </a:r>
          </a:p>
        </p:txBody>
      </p:sp>
      <p:sp>
        <p:nvSpPr>
          <p:cNvPr id="8" name="Freeform 8"/>
          <p:cNvSpPr/>
          <p:nvPr/>
        </p:nvSpPr>
        <p:spPr>
          <a:xfrm>
            <a:off x="8398327" y="1889908"/>
            <a:ext cx="2906393" cy="2682358"/>
          </a:xfrm>
          <a:custGeom>
            <a:avLst/>
            <a:gdLst/>
            <a:ahLst/>
            <a:cxnLst/>
            <a:rect l="l" t="t" r="r" b="b"/>
            <a:pathLst>
              <a:path w="2906393" h="2682358">
                <a:moveTo>
                  <a:pt x="0" y="0"/>
                </a:moveTo>
                <a:lnTo>
                  <a:pt x="2906393" y="0"/>
                </a:lnTo>
                <a:lnTo>
                  <a:pt x="2906393" y="2682359"/>
                </a:lnTo>
                <a:lnTo>
                  <a:pt x="0" y="26823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8803" y="774174"/>
            <a:ext cx="2752906" cy="35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2"/>
              </a:lnSpc>
            </a:pPr>
            <a:r>
              <a:rPr lang="en-US" sz="2115" dirty="0">
                <a:solidFill>
                  <a:srgbClr val="0F0E0E"/>
                </a:solidFill>
                <a:latin typeface="The Seasons"/>
                <a:ea typeface="The Seasons"/>
                <a:cs typeface="The Seasons"/>
                <a:sym typeface="The Seasons"/>
              </a:rPr>
              <a:t>Zomato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4749" y="3071327"/>
            <a:ext cx="7846822" cy="133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sz="3200" b="1" dirty="0">
              <a:highlight>
                <a:srgbClr val="C0C0C0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b="1" dirty="0">
              <a:highlight>
                <a:srgbClr val="C0C0C0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ts val="3079"/>
              </a:lnSpc>
            </a:pPr>
            <a:endParaRPr lang="en-US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pic>
        <p:nvPicPr>
          <p:cNvPr id="14" name="Graphic 13" descr="Lightbulb and gear with solid fill">
            <a:extLst>
              <a:ext uri="{FF2B5EF4-FFF2-40B4-BE49-F238E27FC236}">
                <a16:creationId xmlns:a16="http://schemas.microsoft.com/office/drawing/2014/main" id="{9BB5A211-CF4B-A2FA-B813-849AAC004C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098" y="2333827"/>
            <a:ext cx="1292843" cy="1292843"/>
          </a:xfrm>
          <a:prstGeom prst="rect">
            <a:avLst/>
          </a:prstGeom>
        </p:spPr>
      </p:pic>
      <p:pic>
        <p:nvPicPr>
          <p:cNvPr id="17" name="Graphic 16" descr="Fork and knife with solid fill">
            <a:extLst>
              <a:ext uri="{FF2B5EF4-FFF2-40B4-BE49-F238E27FC236}">
                <a16:creationId xmlns:a16="http://schemas.microsoft.com/office/drawing/2014/main" id="{82A46ECE-5DD9-4947-5999-7B99B70BDF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2741" y="5701878"/>
            <a:ext cx="477586" cy="477586"/>
          </a:xfrm>
          <a:prstGeom prst="rect">
            <a:avLst/>
          </a:prstGeom>
        </p:spPr>
      </p:pic>
      <p:pic>
        <p:nvPicPr>
          <p:cNvPr id="18" name="Graphic 17" descr="Fork and knife with solid fill">
            <a:extLst>
              <a:ext uri="{FF2B5EF4-FFF2-40B4-BE49-F238E27FC236}">
                <a16:creationId xmlns:a16="http://schemas.microsoft.com/office/drawing/2014/main" id="{D476A77D-3219-BB7C-57B3-05B03AA6B2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872" y="6707556"/>
            <a:ext cx="477586" cy="477586"/>
          </a:xfrm>
          <a:prstGeom prst="rect">
            <a:avLst/>
          </a:prstGeom>
        </p:spPr>
      </p:pic>
      <p:pic>
        <p:nvPicPr>
          <p:cNvPr id="19" name="Graphic 18" descr="Fork and knife with solid fill">
            <a:extLst>
              <a:ext uri="{FF2B5EF4-FFF2-40B4-BE49-F238E27FC236}">
                <a16:creationId xmlns:a16="http://schemas.microsoft.com/office/drawing/2014/main" id="{208BFA74-FF59-5794-0B01-2BDC4E7DDB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872" y="7739541"/>
            <a:ext cx="477586" cy="4775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259AE1-5290-2F6F-AC11-9267B74C8E18}"/>
              </a:ext>
            </a:extLst>
          </p:cNvPr>
          <p:cNvSpPr txBox="1"/>
          <p:nvPr/>
        </p:nvSpPr>
        <p:spPr>
          <a:xfrm>
            <a:off x="423248" y="4082822"/>
            <a:ext cx="7846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F0E0E"/>
                </a:solidFill>
                <a:latin typeface="Palatino Linotype" panose="02040502050505030304" pitchFamily="18" charset="0"/>
              </a:rPr>
              <a:t>Insights based on Cuisines, City, Ratings</a:t>
            </a:r>
            <a:endParaRPr lang="en-IN" sz="3200" b="1" i="1" dirty="0">
              <a:solidFill>
                <a:srgbClr val="0F0E0E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701CAB-88B1-9627-FF62-C83E083D6DA3}"/>
              </a:ext>
            </a:extLst>
          </p:cNvPr>
          <p:cNvSpPr txBox="1"/>
          <p:nvPr/>
        </p:nvSpPr>
        <p:spPr>
          <a:xfrm>
            <a:off x="1815014" y="5379537"/>
            <a:ext cx="6750037" cy="2888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cuisine per country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most expensive city per country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&amp; Bottom 5 cities by avg rating</a:t>
            </a:r>
            <a:r>
              <a:rPr lang="en-US" sz="22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IN" sz="22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F389A-0245-FF5A-FF4E-9FB2E41BEDF8}"/>
              </a:ext>
            </a:extLst>
          </p:cNvPr>
          <p:cNvSpPr txBox="1"/>
          <p:nvPr/>
        </p:nvSpPr>
        <p:spPr>
          <a:xfrm>
            <a:off x="16154400" y="9917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BY : SABA ATTAR</a:t>
            </a:r>
            <a:endParaRPr lang="en-IN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3371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1730" y="7180037"/>
            <a:ext cx="6509854" cy="5468277"/>
          </a:xfrm>
          <a:custGeom>
            <a:avLst/>
            <a:gdLst/>
            <a:ahLst/>
            <a:cxnLst/>
            <a:rect l="l" t="t" r="r" b="b"/>
            <a:pathLst>
              <a:path w="6509854" h="5468277">
                <a:moveTo>
                  <a:pt x="0" y="0"/>
                </a:moveTo>
                <a:lnTo>
                  <a:pt x="6509854" y="0"/>
                </a:lnTo>
                <a:lnTo>
                  <a:pt x="6509854" y="5468277"/>
                </a:lnTo>
                <a:lnTo>
                  <a:pt x="0" y="5468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891141">
            <a:off x="12985370" y="967385"/>
            <a:ext cx="6691077" cy="6532924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0" y="0"/>
                </a:moveTo>
                <a:lnTo>
                  <a:pt x="6691077" y="0"/>
                </a:lnTo>
                <a:lnTo>
                  <a:pt x="6691077" y="6532925"/>
                </a:lnTo>
                <a:lnTo>
                  <a:pt x="0" y="653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78790" y="4654643"/>
            <a:ext cx="11264715" cy="5632358"/>
            <a:chOff x="27503" y="257509"/>
            <a:chExt cx="6350000" cy="3175000"/>
          </a:xfrm>
        </p:grpSpPr>
        <p:sp>
          <p:nvSpPr>
            <p:cNvPr id="5" name="Freeform 5"/>
            <p:cNvSpPr/>
            <p:nvPr/>
          </p:nvSpPr>
          <p:spPr>
            <a:xfrm>
              <a:off x="27503" y="257509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6350000" y="3175000"/>
                  </a:moveTo>
                  <a:lnTo>
                    <a:pt x="0" y="3175000"/>
                  </a:lnTo>
                  <a:cubicBezTo>
                    <a:pt x="0" y="1421498"/>
                    <a:pt x="1421498" y="0"/>
                    <a:pt x="3175000" y="0"/>
                  </a:cubicBezTo>
                  <a:cubicBezTo>
                    <a:pt x="4928502" y="0"/>
                    <a:pt x="6350000" y="1421498"/>
                    <a:pt x="6350000" y="317500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71568" y="2328345"/>
            <a:ext cx="204152" cy="860824"/>
            <a:chOff x="0" y="-76200"/>
            <a:chExt cx="53769" cy="226721"/>
          </a:xfrm>
        </p:grpSpPr>
        <p:sp>
          <p:nvSpPr>
            <p:cNvPr id="7" name="Freeform 7"/>
            <p:cNvSpPr/>
            <p:nvPr/>
          </p:nvSpPr>
          <p:spPr>
            <a:xfrm>
              <a:off x="0" y="96752"/>
              <a:ext cx="53769" cy="53769"/>
            </a:xfrm>
            <a:custGeom>
              <a:avLst/>
              <a:gdLst/>
              <a:ahLst/>
              <a:cxnLst/>
              <a:rect l="l" t="t" r="r" b="b"/>
              <a:pathLst>
                <a:path w="53769" h="53769">
                  <a:moveTo>
                    <a:pt x="0" y="0"/>
                  </a:moveTo>
                  <a:lnTo>
                    <a:pt x="53769" y="0"/>
                  </a:lnTo>
                  <a:lnTo>
                    <a:pt x="53769" y="53769"/>
                  </a:lnTo>
                  <a:lnTo>
                    <a:pt x="0" y="53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53769" cy="12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96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-4036209" y="-2734139"/>
            <a:ext cx="6509854" cy="5468277"/>
          </a:xfrm>
          <a:custGeom>
            <a:avLst/>
            <a:gdLst/>
            <a:ahLst/>
            <a:cxnLst/>
            <a:rect l="l" t="t" r="r" b="b"/>
            <a:pathLst>
              <a:path w="6509854" h="5468277">
                <a:moveTo>
                  <a:pt x="0" y="0"/>
                </a:moveTo>
                <a:lnTo>
                  <a:pt x="6509854" y="0"/>
                </a:lnTo>
                <a:lnTo>
                  <a:pt x="6509854" y="5468278"/>
                </a:lnTo>
                <a:lnTo>
                  <a:pt x="0" y="5468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6893" y="1104900"/>
            <a:ext cx="7846822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9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61" b="1" i="1" u="none" strike="noStrike" kern="1200" cap="none" spc="0" normalizeH="0" baseline="0" noProof="0" dirty="0">
                <a:ln>
                  <a:noFill/>
                </a:ln>
                <a:solidFill>
                  <a:srgbClr val="0F0E0E"/>
                </a:solidFill>
                <a:effectLst/>
                <a:uLnTx/>
                <a:uFillTx/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Comparative Insights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2095500"/>
            <a:ext cx="8172300" cy="773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Now, let’s look at the comparative insights across the tools we used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7678" y="3695700"/>
            <a:ext cx="7846822" cy="75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MySQL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helped in cleaning and querying the raw data efficiently, making it easier to generate accurate insights.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371568" y="3786390"/>
            <a:ext cx="204152" cy="204152"/>
            <a:chOff x="0" y="0"/>
            <a:chExt cx="53769" cy="537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769" cy="53769"/>
            </a:xfrm>
            <a:custGeom>
              <a:avLst/>
              <a:gdLst/>
              <a:ahLst/>
              <a:cxnLst/>
              <a:rect l="l" t="t" r="r" b="b"/>
              <a:pathLst>
                <a:path w="53769" h="53769">
                  <a:moveTo>
                    <a:pt x="0" y="0"/>
                  </a:moveTo>
                  <a:lnTo>
                    <a:pt x="53769" y="0"/>
                  </a:lnTo>
                  <a:lnTo>
                    <a:pt x="53769" y="53769"/>
                  </a:lnTo>
                  <a:lnTo>
                    <a:pt x="0" y="53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53769" cy="12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96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687678" y="4610100"/>
            <a:ext cx="7846822" cy="115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Power BI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gave us interactive dashboards and KPIs, which helped in trend analysis and understanding customer preferences in detail.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371568" y="4709733"/>
            <a:ext cx="204152" cy="204152"/>
            <a:chOff x="0" y="0"/>
            <a:chExt cx="53769" cy="537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769" cy="53769"/>
            </a:xfrm>
            <a:custGeom>
              <a:avLst/>
              <a:gdLst/>
              <a:ahLst/>
              <a:cxnLst/>
              <a:rect l="l" t="t" r="r" b="b"/>
              <a:pathLst>
                <a:path w="53769" h="53769">
                  <a:moveTo>
                    <a:pt x="0" y="0"/>
                  </a:moveTo>
                  <a:lnTo>
                    <a:pt x="53769" y="0"/>
                  </a:lnTo>
                  <a:lnTo>
                    <a:pt x="53769" y="53769"/>
                  </a:lnTo>
                  <a:lnTo>
                    <a:pt x="0" y="53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53769" cy="12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96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-1066800" y="7619104"/>
            <a:ext cx="4006643" cy="3176175"/>
          </a:xfrm>
          <a:custGeom>
            <a:avLst/>
            <a:gdLst/>
            <a:ahLst/>
            <a:cxnLst/>
            <a:rect l="l" t="t" r="r" b="b"/>
            <a:pathLst>
              <a:path w="4006643" h="3176175">
                <a:moveTo>
                  <a:pt x="0" y="0"/>
                </a:moveTo>
                <a:lnTo>
                  <a:pt x="4006642" y="0"/>
                </a:lnTo>
                <a:lnTo>
                  <a:pt x="4006642" y="3176175"/>
                </a:lnTo>
                <a:lnTo>
                  <a:pt x="0" y="3176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6F70442B-1F48-E104-8FFD-0295820A18C1}"/>
              </a:ext>
            </a:extLst>
          </p:cNvPr>
          <p:cNvSpPr txBox="1"/>
          <p:nvPr/>
        </p:nvSpPr>
        <p:spPr>
          <a:xfrm>
            <a:off x="2687678" y="2857500"/>
            <a:ext cx="7846822" cy="77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was very useful for quick pivot tables and summaries, helping us understand the base statistics.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grpSp>
        <p:nvGrpSpPr>
          <p:cNvPr id="28" name="Group 17">
            <a:extLst>
              <a:ext uri="{FF2B5EF4-FFF2-40B4-BE49-F238E27FC236}">
                <a16:creationId xmlns:a16="http://schemas.microsoft.com/office/drawing/2014/main" id="{B9C5813C-3F61-C1D7-046B-40137A2163C3}"/>
              </a:ext>
            </a:extLst>
          </p:cNvPr>
          <p:cNvGrpSpPr/>
          <p:nvPr/>
        </p:nvGrpSpPr>
        <p:grpSpPr>
          <a:xfrm>
            <a:off x="2362200" y="4477676"/>
            <a:ext cx="204152" cy="1702550"/>
            <a:chOff x="0" y="-407825"/>
            <a:chExt cx="53769" cy="448412"/>
          </a:xfrm>
        </p:grpSpPr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EF3F829-353D-50BB-C2BD-47F90476005A}"/>
                </a:ext>
              </a:extLst>
            </p:cNvPr>
            <p:cNvSpPr/>
            <p:nvPr/>
          </p:nvSpPr>
          <p:spPr>
            <a:xfrm>
              <a:off x="0" y="-13182"/>
              <a:ext cx="53769" cy="53769"/>
            </a:xfrm>
            <a:custGeom>
              <a:avLst/>
              <a:gdLst/>
              <a:ahLst/>
              <a:cxnLst/>
              <a:rect l="l" t="t" r="r" b="b"/>
              <a:pathLst>
                <a:path w="53769" h="53769">
                  <a:moveTo>
                    <a:pt x="0" y="0"/>
                  </a:moveTo>
                  <a:lnTo>
                    <a:pt x="53769" y="0"/>
                  </a:lnTo>
                  <a:lnTo>
                    <a:pt x="53769" y="53769"/>
                  </a:lnTo>
                  <a:lnTo>
                    <a:pt x="0" y="53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19">
              <a:extLst>
                <a:ext uri="{FF2B5EF4-FFF2-40B4-BE49-F238E27FC236}">
                  <a16:creationId xmlns:a16="http://schemas.microsoft.com/office/drawing/2014/main" id="{737C56C4-8ED9-2665-1211-D5329201EB9A}"/>
                </a:ext>
              </a:extLst>
            </p:cNvPr>
            <p:cNvSpPr txBox="1"/>
            <p:nvPr/>
          </p:nvSpPr>
          <p:spPr>
            <a:xfrm flipH="1" flipV="1">
              <a:off x="29352" y="-407825"/>
              <a:ext cx="12041" cy="178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96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9CAE4CF3-3E16-3B35-14CE-642456E10B48}"/>
              </a:ext>
            </a:extLst>
          </p:cNvPr>
          <p:cNvSpPr txBox="1"/>
          <p:nvPr/>
        </p:nvSpPr>
        <p:spPr>
          <a:xfrm>
            <a:off x="2651237" y="5905500"/>
            <a:ext cx="7846822" cy="115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ableau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was best for storytelling and geographic insights, making our analysis visually engaging and easy to interpret.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38810032-60A4-DC81-7890-601A62C47491}"/>
              </a:ext>
            </a:extLst>
          </p:cNvPr>
          <p:cNvSpPr txBox="1"/>
          <p:nvPr/>
        </p:nvSpPr>
        <p:spPr>
          <a:xfrm>
            <a:off x="2571288" y="7192115"/>
            <a:ext cx="7642670" cy="1556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combining all four tools, we were able to get a complete 360-degree view of the Zomato dataset—covering raw data, summaries, interactivity, and visual storytelling.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693AB8-D8AF-7B9A-49D5-0BFE1A2BE430}"/>
              </a:ext>
            </a:extLst>
          </p:cNvPr>
          <p:cNvSpPr txBox="1"/>
          <p:nvPr/>
        </p:nvSpPr>
        <p:spPr>
          <a:xfrm>
            <a:off x="7924800" y="99622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BY : HARSHALI NIKAM</a:t>
            </a:r>
            <a:endParaRPr lang="en-IN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3364537"/>
      </p:ext>
    </p:extLst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95376" y="706710"/>
            <a:ext cx="6509854" cy="5468277"/>
          </a:xfrm>
          <a:custGeom>
            <a:avLst/>
            <a:gdLst/>
            <a:ahLst/>
            <a:cxnLst/>
            <a:rect l="l" t="t" r="r" b="b"/>
            <a:pathLst>
              <a:path w="6509854" h="5468277">
                <a:moveTo>
                  <a:pt x="0" y="0"/>
                </a:moveTo>
                <a:lnTo>
                  <a:pt x="6509854" y="0"/>
                </a:lnTo>
                <a:lnTo>
                  <a:pt x="6509854" y="5468277"/>
                </a:lnTo>
                <a:lnTo>
                  <a:pt x="0" y="5468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773339" y="2520315"/>
            <a:ext cx="6893622" cy="8272188"/>
            <a:chOff x="0" y="0"/>
            <a:chExt cx="11062970" cy="132753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4413250" y="0"/>
                  </a:moveTo>
                  <a:lnTo>
                    <a:pt x="0" y="0"/>
                  </a:lnTo>
                  <a:lnTo>
                    <a:pt x="0" y="13275311"/>
                  </a:lnTo>
                  <a:lnTo>
                    <a:pt x="11062970" y="13275311"/>
                  </a:lnTo>
                  <a:lnTo>
                    <a:pt x="11062970" y="6649720"/>
                  </a:lnTo>
                  <a:cubicBezTo>
                    <a:pt x="11062970" y="2976880"/>
                    <a:pt x="8086090" y="0"/>
                    <a:pt x="4413250" y="0"/>
                  </a:cubicBezTo>
                  <a:close/>
                </a:path>
              </a:pathLst>
            </a:custGeom>
            <a:blipFill>
              <a:blip r:embed="rId4"/>
              <a:stretch>
                <a:fillRect l="-39885" r="-398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1279408">
            <a:off x="10638158" y="-2812954"/>
            <a:ext cx="6691077" cy="6532924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0" y="0"/>
                </a:moveTo>
                <a:lnTo>
                  <a:pt x="6691077" y="0"/>
                </a:lnTo>
                <a:lnTo>
                  <a:pt x="6691077" y="6532925"/>
                </a:lnTo>
                <a:lnTo>
                  <a:pt x="0" y="6532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876841" y="-725849"/>
            <a:ext cx="3523626" cy="7047251"/>
            <a:chOff x="0" y="0"/>
            <a:chExt cx="317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3175000" y="0"/>
                  </a:moveTo>
                  <a:lnTo>
                    <a:pt x="3175000" y="6350000"/>
                  </a:lnTo>
                  <a:cubicBezTo>
                    <a:pt x="1421498" y="6350000"/>
                    <a:pt x="0" y="4928502"/>
                    <a:pt x="0" y="3175000"/>
                  </a:cubicBezTo>
                  <a:cubicBezTo>
                    <a:pt x="0" y="1421498"/>
                    <a:pt x="1421498" y="0"/>
                    <a:pt x="31750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r="-16666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90707" y="3406114"/>
            <a:ext cx="204152" cy="204152"/>
            <a:chOff x="0" y="0"/>
            <a:chExt cx="53769" cy="537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769" cy="53769"/>
            </a:xfrm>
            <a:custGeom>
              <a:avLst/>
              <a:gdLst/>
              <a:ahLst/>
              <a:cxnLst/>
              <a:rect l="l" t="t" r="r" b="b"/>
              <a:pathLst>
                <a:path w="53769" h="53769">
                  <a:moveTo>
                    <a:pt x="0" y="0"/>
                  </a:moveTo>
                  <a:lnTo>
                    <a:pt x="53769" y="0"/>
                  </a:lnTo>
                  <a:lnTo>
                    <a:pt x="53769" y="53769"/>
                  </a:lnTo>
                  <a:lnTo>
                    <a:pt x="0" y="53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3769" cy="12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96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29400" y="6286500"/>
            <a:ext cx="204152" cy="204152"/>
            <a:chOff x="0" y="0"/>
            <a:chExt cx="53769" cy="537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769" cy="53769"/>
            </a:xfrm>
            <a:custGeom>
              <a:avLst/>
              <a:gdLst/>
              <a:ahLst/>
              <a:cxnLst/>
              <a:rect l="l" t="t" r="r" b="b"/>
              <a:pathLst>
                <a:path w="53769" h="53769">
                  <a:moveTo>
                    <a:pt x="0" y="0"/>
                  </a:moveTo>
                  <a:lnTo>
                    <a:pt x="53769" y="0"/>
                  </a:lnTo>
                  <a:lnTo>
                    <a:pt x="53769" y="53769"/>
                  </a:lnTo>
                  <a:lnTo>
                    <a:pt x="0" y="53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53769" cy="12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96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876841" y="5046216"/>
            <a:ext cx="3620259" cy="3218739"/>
          </a:xfrm>
          <a:custGeom>
            <a:avLst/>
            <a:gdLst/>
            <a:ahLst/>
            <a:cxnLst/>
            <a:rect l="l" t="t" r="r" b="b"/>
            <a:pathLst>
              <a:path w="3620259" h="3218739">
                <a:moveTo>
                  <a:pt x="0" y="0"/>
                </a:moveTo>
                <a:lnTo>
                  <a:pt x="3620259" y="0"/>
                </a:lnTo>
                <a:lnTo>
                  <a:pt x="3620259" y="3218740"/>
                </a:lnTo>
                <a:lnTo>
                  <a:pt x="0" y="3218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5312569" y="8553962"/>
            <a:ext cx="2804487" cy="1968240"/>
          </a:xfrm>
          <a:custGeom>
            <a:avLst/>
            <a:gdLst/>
            <a:ahLst/>
            <a:cxnLst/>
            <a:rect l="l" t="t" r="r" b="b"/>
            <a:pathLst>
              <a:path w="2804487" h="1968240">
                <a:moveTo>
                  <a:pt x="0" y="0"/>
                </a:moveTo>
                <a:lnTo>
                  <a:pt x="2804487" y="0"/>
                </a:lnTo>
                <a:lnTo>
                  <a:pt x="2804487" y="1968240"/>
                </a:lnTo>
                <a:lnTo>
                  <a:pt x="0" y="1968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35960" y="1706704"/>
            <a:ext cx="8398918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9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61" b="1" i="1" u="none" strike="noStrike" kern="1200" cap="none" spc="0" normalizeH="0" baseline="0" noProof="0" dirty="0">
                <a:ln>
                  <a:noFill/>
                </a:ln>
                <a:solidFill>
                  <a:srgbClr val="0F0E0E"/>
                </a:solidFill>
                <a:effectLst/>
                <a:uLnTx/>
                <a:uFillTx/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Conclusion &amp; Learnings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95950" y="3297959"/>
            <a:ext cx="7931481" cy="541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Indian cuisines dominate across global Zomato listings.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Cities like Dubai and Jakarta stand out as premium dining hubs, while New Delhi has the highest number of restaurants.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restaurants fall under the medium-cost range, with ratings averaging around 2.9.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Online delivery is very widely adopted at 74%, while only 12% of restaurants provide table booking.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learnings include not just insights into food and restaurant trends but also practical skills—working with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SQL, Excel, Power BI, and Tableau together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project really showed us the importance of using multiple tools to get deeper and more accurate business insights.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876F2F-2C6A-86B0-4492-EFD916A07D24}"/>
              </a:ext>
            </a:extLst>
          </p:cNvPr>
          <p:cNvSpPr txBox="1"/>
          <p:nvPr/>
        </p:nvSpPr>
        <p:spPr>
          <a:xfrm>
            <a:off x="6477000" y="2664102"/>
            <a:ext cx="109433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here are the key findings from our analysis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</p:txBody>
      </p:sp>
      <p:grpSp>
        <p:nvGrpSpPr>
          <p:cNvPr id="23" name="Group 8">
            <a:extLst>
              <a:ext uri="{FF2B5EF4-FFF2-40B4-BE49-F238E27FC236}">
                <a16:creationId xmlns:a16="http://schemas.microsoft.com/office/drawing/2014/main" id="{C5C52829-F3EE-D2C0-A3F7-E9E3157DCC13}"/>
              </a:ext>
            </a:extLst>
          </p:cNvPr>
          <p:cNvGrpSpPr/>
          <p:nvPr/>
        </p:nvGrpSpPr>
        <p:grpSpPr>
          <a:xfrm>
            <a:off x="6612736" y="4229100"/>
            <a:ext cx="204152" cy="204152"/>
            <a:chOff x="0" y="0"/>
            <a:chExt cx="53769" cy="53769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A29662E1-6A39-AD44-F30E-2BCE85A5812C}"/>
                </a:ext>
              </a:extLst>
            </p:cNvPr>
            <p:cNvSpPr/>
            <p:nvPr/>
          </p:nvSpPr>
          <p:spPr>
            <a:xfrm>
              <a:off x="0" y="0"/>
              <a:ext cx="53769" cy="53769"/>
            </a:xfrm>
            <a:custGeom>
              <a:avLst/>
              <a:gdLst/>
              <a:ahLst/>
              <a:cxnLst/>
              <a:rect l="l" t="t" r="r" b="b"/>
              <a:pathLst>
                <a:path w="53769" h="53769">
                  <a:moveTo>
                    <a:pt x="0" y="0"/>
                  </a:moveTo>
                  <a:lnTo>
                    <a:pt x="53769" y="0"/>
                  </a:lnTo>
                  <a:lnTo>
                    <a:pt x="53769" y="53769"/>
                  </a:lnTo>
                  <a:lnTo>
                    <a:pt x="0" y="53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B8A70AB8-B2E0-63B6-196E-318F3743421F}"/>
                </a:ext>
              </a:extLst>
            </p:cNvPr>
            <p:cNvSpPr txBox="1"/>
            <p:nvPr/>
          </p:nvSpPr>
          <p:spPr>
            <a:xfrm>
              <a:off x="0" y="-76200"/>
              <a:ext cx="53769" cy="12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96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8">
            <a:extLst>
              <a:ext uri="{FF2B5EF4-FFF2-40B4-BE49-F238E27FC236}">
                <a16:creationId xmlns:a16="http://schemas.microsoft.com/office/drawing/2014/main" id="{DB8658DB-1A1A-7F40-41D6-A4D676254F8B}"/>
              </a:ext>
            </a:extLst>
          </p:cNvPr>
          <p:cNvGrpSpPr/>
          <p:nvPr/>
        </p:nvGrpSpPr>
        <p:grpSpPr>
          <a:xfrm>
            <a:off x="6629400" y="5219700"/>
            <a:ext cx="204152" cy="204152"/>
            <a:chOff x="0" y="0"/>
            <a:chExt cx="53769" cy="53769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85CE3C04-1612-B8FC-B1D2-CD5D6BF5A79D}"/>
                </a:ext>
              </a:extLst>
            </p:cNvPr>
            <p:cNvSpPr/>
            <p:nvPr/>
          </p:nvSpPr>
          <p:spPr>
            <a:xfrm>
              <a:off x="0" y="0"/>
              <a:ext cx="53769" cy="53769"/>
            </a:xfrm>
            <a:custGeom>
              <a:avLst/>
              <a:gdLst/>
              <a:ahLst/>
              <a:cxnLst/>
              <a:rect l="l" t="t" r="r" b="b"/>
              <a:pathLst>
                <a:path w="53769" h="53769">
                  <a:moveTo>
                    <a:pt x="0" y="0"/>
                  </a:moveTo>
                  <a:lnTo>
                    <a:pt x="53769" y="0"/>
                  </a:lnTo>
                  <a:lnTo>
                    <a:pt x="53769" y="53769"/>
                  </a:lnTo>
                  <a:lnTo>
                    <a:pt x="0" y="53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1E55C86D-656B-7B05-5A99-F645E52221E7}"/>
                </a:ext>
              </a:extLst>
            </p:cNvPr>
            <p:cNvSpPr txBox="1"/>
            <p:nvPr/>
          </p:nvSpPr>
          <p:spPr>
            <a:xfrm>
              <a:off x="0" y="-76200"/>
              <a:ext cx="53769" cy="12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96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48043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589936" y="7515889"/>
            <a:ext cx="5338729" cy="4484532"/>
          </a:xfrm>
          <a:custGeom>
            <a:avLst/>
            <a:gdLst/>
            <a:ahLst/>
            <a:cxnLst/>
            <a:rect l="l" t="t" r="r" b="b"/>
            <a:pathLst>
              <a:path w="5338729" h="4484532">
                <a:moveTo>
                  <a:pt x="0" y="0"/>
                </a:moveTo>
                <a:lnTo>
                  <a:pt x="5338728" y="0"/>
                </a:lnTo>
                <a:lnTo>
                  <a:pt x="5338728" y="4484532"/>
                </a:lnTo>
                <a:lnTo>
                  <a:pt x="0" y="4484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354533" y="-2242266"/>
            <a:ext cx="5338729" cy="4484532"/>
          </a:xfrm>
          <a:custGeom>
            <a:avLst/>
            <a:gdLst/>
            <a:ahLst/>
            <a:cxnLst/>
            <a:rect l="l" t="t" r="r" b="b"/>
            <a:pathLst>
              <a:path w="5338729" h="4484532">
                <a:moveTo>
                  <a:pt x="0" y="0"/>
                </a:moveTo>
                <a:lnTo>
                  <a:pt x="5338728" y="0"/>
                </a:lnTo>
                <a:lnTo>
                  <a:pt x="5338728" y="4484532"/>
                </a:lnTo>
                <a:lnTo>
                  <a:pt x="0" y="4484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4" name="33256-396487978_small">
            <a:hlinkClick r:id="" action="ppaction://media"/>
            <a:extLst>
              <a:ext uri="{FF2B5EF4-FFF2-40B4-BE49-F238E27FC236}">
                <a16:creationId xmlns:a16="http://schemas.microsoft.com/office/drawing/2014/main" id="{16DCBB2E-8F91-07FD-C143-CAF6D3797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8800" y="-1"/>
            <a:ext cx="13944600" cy="1028699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F91D68-4C8F-D469-6D43-EA49FDA2D675}"/>
              </a:ext>
            </a:extLst>
          </p:cNvPr>
          <p:cNvSpPr/>
          <p:nvPr/>
        </p:nvSpPr>
        <p:spPr>
          <a:xfrm>
            <a:off x="0" y="-1"/>
            <a:ext cx="18288000" cy="102869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8310259" y="6348837"/>
                </a:moveTo>
                <a:cubicBezTo>
                  <a:pt x="8344371" y="6348837"/>
                  <a:pt x="8367864" y="6365220"/>
                  <a:pt x="8380739" y="6397986"/>
                </a:cubicBezTo>
                <a:cubicBezTo>
                  <a:pt x="8393614" y="6430752"/>
                  <a:pt x="8400052" y="6522853"/>
                  <a:pt x="8400052" y="6674286"/>
                </a:cubicBezTo>
                <a:lnTo>
                  <a:pt x="8400052" y="8230455"/>
                </a:lnTo>
                <a:cubicBezTo>
                  <a:pt x="8400052" y="8424228"/>
                  <a:pt x="8393558" y="8541901"/>
                  <a:pt x="8380572" y="8583473"/>
                </a:cubicBezTo>
                <a:cubicBezTo>
                  <a:pt x="8367586" y="8625045"/>
                  <a:pt x="8342080" y="8645831"/>
                  <a:pt x="8304055" y="8645831"/>
                </a:cubicBezTo>
                <a:cubicBezTo>
                  <a:pt x="8267363" y="8645831"/>
                  <a:pt x="8243237" y="8629070"/>
                  <a:pt x="8231674" y="8595547"/>
                </a:cubicBezTo>
                <a:cubicBezTo>
                  <a:pt x="8220110" y="8562026"/>
                  <a:pt x="8214328" y="8448700"/>
                  <a:pt x="8214328" y="8255572"/>
                </a:cubicBezTo>
                <a:lnTo>
                  <a:pt x="8214328" y="6674286"/>
                </a:lnTo>
                <a:cubicBezTo>
                  <a:pt x="8214328" y="6507731"/>
                  <a:pt x="8222889" y="6411851"/>
                  <a:pt x="8240012" y="6386645"/>
                </a:cubicBezTo>
                <a:cubicBezTo>
                  <a:pt x="8257134" y="6361440"/>
                  <a:pt x="8280550" y="6348837"/>
                  <a:pt x="8310259" y="6348837"/>
                </a:cubicBezTo>
                <a:close/>
                <a:moveTo>
                  <a:pt x="9656123" y="5761779"/>
                </a:moveTo>
                <a:lnTo>
                  <a:pt x="9656123" y="7808741"/>
                </a:lnTo>
                <a:cubicBezTo>
                  <a:pt x="9656123" y="8194508"/>
                  <a:pt x="9663333" y="8448945"/>
                  <a:pt x="9677754" y="8572049"/>
                </a:cubicBezTo>
                <a:cubicBezTo>
                  <a:pt x="9692175" y="8695153"/>
                  <a:pt x="9739857" y="8813309"/>
                  <a:pt x="9820799" y="8926518"/>
                </a:cubicBezTo>
                <a:cubicBezTo>
                  <a:pt x="9901743" y="9039727"/>
                  <a:pt x="10022945" y="9131187"/>
                  <a:pt x="10184408" y="9200901"/>
                </a:cubicBezTo>
                <a:cubicBezTo>
                  <a:pt x="10345871" y="9270613"/>
                  <a:pt x="10531050" y="9305470"/>
                  <a:pt x="10739944" y="9305470"/>
                </a:cubicBezTo>
                <a:cubicBezTo>
                  <a:pt x="10929871" y="9305470"/>
                  <a:pt x="11095320" y="9275923"/>
                  <a:pt x="11236290" y="9216827"/>
                </a:cubicBezTo>
                <a:cubicBezTo>
                  <a:pt x="11377263" y="9157733"/>
                  <a:pt x="11491205" y="9070441"/>
                  <a:pt x="11578118" y="8954953"/>
                </a:cubicBezTo>
                <a:cubicBezTo>
                  <a:pt x="11665032" y="8839466"/>
                  <a:pt x="11717239" y="8727452"/>
                  <a:pt x="11734739" y="8618913"/>
                </a:cubicBezTo>
                <a:cubicBezTo>
                  <a:pt x="11752240" y="8510374"/>
                  <a:pt x="11760990" y="8326796"/>
                  <a:pt x="11760990" y="8068180"/>
                </a:cubicBezTo>
                <a:lnTo>
                  <a:pt x="11760990" y="5761779"/>
                </a:lnTo>
                <a:lnTo>
                  <a:pt x="10791812" y="5761779"/>
                </a:lnTo>
                <a:lnTo>
                  <a:pt x="10791812" y="8299534"/>
                </a:lnTo>
                <a:cubicBezTo>
                  <a:pt x="10791812" y="8462643"/>
                  <a:pt x="10785797" y="8561136"/>
                  <a:pt x="10773766" y="8595014"/>
                </a:cubicBezTo>
                <a:cubicBezTo>
                  <a:pt x="10761737" y="8628892"/>
                  <a:pt x="10737899" y="8645831"/>
                  <a:pt x="10702252" y="8645831"/>
                </a:cubicBezTo>
                <a:cubicBezTo>
                  <a:pt x="10673678" y="8645831"/>
                  <a:pt x="10653710" y="8631316"/>
                  <a:pt x="10642345" y="8602285"/>
                </a:cubicBezTo>
                <a:cubicBezTo>
                  <a:pt x="10630983" y="8573255"/>
                  <a:pt x="10625301" y="8486970"/>
                  <a:pt x="10625301" y="8343430"/>
                </a:cubicBezTo>
                <a:lnTo>
                  <a:pt x="10625301" y="5761779"/>
                </a:lnTo>
                <a:close/>
                <a:moveTo>
                  <a:pt x="4991515" y="5761779"/>
                </a:moveTo>
                <a:lnTo>
                  <a:pt x="5610594" y="7973418"/>
                </a:lnTo>
                <a:lnTo>
                  <a:pt x="5610594" y="9235023"/>
                </a:lnTo>
                <a:lnTo>
                  <a:pt x="6513595" y="9235023"/>
                </a:lnTo>
                <a:lnTo>
                  <a:pt x="6513595" y="7971683"/>
                </a:lnTo>
                <a:lnTo>
                  <a:pt x="7156156" y="5761779"/>
                </a:lnTo>
                <a:lnTo>
                  <a:pt x="6268098" y="5761779"/>
                </a:lnTo>
                <a:cubicBezTo>
                  <a:pt x="6148908" y="6314836"/>
                  <a:pt x="6082963" y="6759865"/>
                  <a:pt x="6070267" y="7096868"/>
                </a:cubicBezTo>
                <a:cubicBezTo>
                  <a:pt x="6073469" y="6893954"/>
                  <a:pt x="6009871" y="6448925"/>
                  <a:pt x="5879473" y="5761779"/>
                </a:cubicBezTo>
                <a:close/>
                <a:moveTo>
                  <a:pt x="8306123" y="5689198"/>
                </a:moveTo>
                <a:cubicBezTo>
                  <a:pt x="8109702" y="5689198"/>
                  <a:pt x="7936410" y="5722031"/>
                  <a:pt x="7786244" y="5787697"/>
                </a:cubicBezTo>
                <a:cubicBezTo>
                  <a:pt x="7636077" y="5853363"/>
                  <a:pt x="7516570" y="5947942"/>
                  <a:pt x="7427722" y="6071435"/>
                </a:cubicBezTo>
                <a:cubicBezTo>
                  <a:pt x="7338874" y="6194929"/>
                  <a:pt x="7286233" y="6329246"/>
                  <a:pt x="7269800" y="6474387"/>
                </a:cubicBezTo>
                <a:cubicBezTo>
                  <a:pt x="7253366" y="6619528"/>
                  <a:pt x="7245150" y="6863879"/>
                  <a:pt x="7245150" y="7207441"/>
                </a:cubicBezTo>
                <a:lnTo>
                  <a:pt x="7245150" y="7787227"/>
                </a:lnTo>
                <a:cubicBezTo>
                  <a:pt x="7245150" y="8139594"/>
                  <a:pt x="7253744" y="8387509"/>
                  <a:pt x="7270934" y="8530971"/>
                </a:cubicBezTo>
                <a:cubicBezTo>
                  <a:pt x="7288123" y="8674433"/>
                  <a:pt x="7342904" y="8808534"/>
                  <a:pt x="7435276" y="8933272"/>
                </a:cubicBezTo>
                <a:cubicBezTo>
                  <a:pt x="7527649" y="9058011"/>
                  <a:pt x="7648886" y="9151229"/>
                  <a:pt x="7798985" y="9212925"/>
                </a:cubicBezTo>
                <a:cubicBezTo>
                  <a:pt x="7949085" y="9274622"/>
                  <a:pt x="8118131" y="9305470"/>
                  <a:pt x="8306123" y="9305470"/>
                </a:cubicBezTo>
                <a:cubicBezTo>
                  <a:pt x="8503698" y="9305470"/>
                  <a:pt x="8677519" y="9272654"/>
                  <a:pt x="8827586" y="9207021"/>
                </a:cubicBezTo>
                <a:cubicBezTo>
                  <a:pt x="8977652" y="9141388"/>
                  <a:pt x="9097120" y="9046815"/>
                  <a:pt x="9185991" y="8923299"/>
                </a:cubicBezTo>
                <a:cubicBezTo>
                  <a:pt x="9274861" y="8799784"/>
                  <a:pt x="9327619" y="8664527"/>
                  <a:pt x="9344263" y="8517529"/>
                </a:cubicBezTo>
                <a:cubicBezTo>
                  <a:pt x="9360907" y="8370531"/>
                  <a:pt x="9369229" y="8127097"/>
                  <a:pt x="9369229" y="7787227"/>
                </a:cubicBezTo>
                <a:lnTo>
                  <a:pt x="9369229" y="7207441"/>
                </a:lnTo>
                <a:cubicBezTo>
                  <a:pt x="9369229" y="6859343"/>
                  <a:pt x="9360529" y="6612712"/>
                  <a:pt x="9343129" y="6467549"/>
                </a:cubicBezTo>
                <a:cubicBezTo>
                  <a:pt x="9325728" y="6322386"/>
                  <a:pt x="9270831" y="6187418"/>
                  <a:pt x="9178436" y="6062646"/>
                </a:cubicBezTo>
                <a:cubicBezTo>
                  <a:pt x="9086041" y="5937874"/>
                  <a:pt x="8964310" y="5844440"/>
                  <a:pt x="8813243" y="5782343"/>
                </a:cubicBezTo>
                <a:cubicBezTo>
                  <a:pt x="8662176" y="5720246"/>
                  <a:pt x="8493135" y="5689198"/>
                  <a:pt x="8306123" y="5689198"/>
                </a:cubicBezTo>
                <a:close/>
                <a:moveTo>
                  <a:pt x="8346025" y="1354264"/>
                </a:moveTo>
                <a:cubicBezTo>
                  <a:pt x="8370064" y="1896002"/>
                  <a:pt x="8403452" y="2342277"/>
                  <a:pt x="8446191" y="2693088"/>
                </a:cubicBezTo>
                <a:lnTo>
                  <a:pt x="8233017" y="2693088"/>
                </a:lnTo>
                <a:cubicBezTo>
                  <a:pt x="8256365" y="2426511"/>
                  <a:pt x="8294035" y="1980236"/>
                  <a:pt x="8346025" y="1354264"/>
                </a:cubicBezTo>
                <a:close/>
                <a:moveTo>
                  <a:pt x="11983506" y="513505"/>
                </a:moveTo>
                <a:lnTo>
                  <a:pt x="11983506" y="3986748"/>
                </a:lnTo>
                <a:lnTo>
                  <a:pt x="12952684" y="3986748"/>
                </a:lnTo>
                <a:lnTo>
                  <a:pt x="12952684" y="2534516"/>
                </a:lnTo>
                <a:lnTo>
                  <a:pt x="13233471" y="3986748"/>
                </a:lnTo>
                <a:lnTo>
                  <a:pt x="14221795" y="3986748"/>
                </a:lnTo>
                <a:lnTo>
                  <a:pt x="13667827" y="2086384"/>
                </a:lnTo>
                <a:lnTo>
                  <a:pt x="14172696" y="513505"/>
                </a:lnTo>
                <a:lnTo>
                  <a:pt x="13269528" y="513505"/>
                </a:lnTo>
                <a:lnTo>
                  <a:pt x="12952684" y="1829714"/>
                </a:lnTo>
                <a:lnTo>
                  <a:pt x="12952684" y="513505"/>
                </a:lnTo>
                <a:close/>
                <a:moveTo>
                  <a:pt x="9611782" y="513505"/>
                </a:moveTo>
                <a:lnTo>
                  <a:pt x="9611782" y="3986748"/>
                </a:lnTo>
                <a:lnTo>
                  <a:pt x="10435796" y="3986748"/>
                </a:lnTo>
                <a:lnTo>
                  <a:pt x="10435796" y="2446624"/>
                </a:lnTo>
                <a:lnTo>
                  <a:pt x="10817517" y="3986748"/>
                </a:lnTo>
                <a:lnTo>
                  <a:pt x="11667549" y="3986748"/>
                </a:lnTo>
                <a:lnTo>
                  <a:pt x="11667549" y="513505"/>
                </a:lnTo>
                <a:lnTo>
                  <a:pt x="10843534" y="513505"/>
                </a:lnTo>
                <a:lnTo>
                  <a:pt x="10843534" y="2038986"/>
                </a:lnTo>
                <a:lnTo>
                  <a:pt x="10425424" y="513505"/>
                </a:lnTo>
                <a:close/>
                <a:moveTo>
                  <a:pt x="7645559" y="513505"/>
                </a:moveTo>
                <a:lnTo>
                  <a:pt x="7191791" y="3986748"/>
                </a:lnTo>
                <a:lnTo>
                  <a:pt x="8186385" y="3986748"/>
                </a:lnTo>
                <a:lnTo>
                  <a:pt x="8237252" y="3378344"/>
                </a:lnTo>
                <a:lnTo>
                  <a:pt x="8473842" y="3378344"/>
                </a:lnTo>
                <a:lnTo>
                  <a:pt x="8521074" y="3986748"/>
                </a:lnTo>
                <a:lnTo>
                  <a:pt x="9505863" y="3986748"/>
                </a:lnTo>
                <a:lnTo>
                  <a:pt x="8995356" y="513505"/>
                </a:lnTo>
                <a:close/>
                <a:moveTo>
                  <a:pt x="4954058" y="513505"/>
                </a:moveTo>
                <a:lnTo>
                  <a:pt x="4954058" y="3986748"/>
                </a:lnTo>
                <a:lnTo>
                  <a:pt x="5923235" y="3986748"/>
                </a:lnTo>
                <a:lnTo>
                  <a:pt x="5923235" y="2562868"/>
                </a:lnTo>
                <a:lnTo>
                  <a:pt x="6100420" y="2562868"/>
                </a:lnTo>
                <a:lnTo>
                  <a:pt x="6100420" y="3986748"/>
                </a:lnTo>
                <a:lnTo>
                  <a:pt x="7069598" y="3986748"/>
                </a:lnTo>
                <a:lnTo>
                  <a:pt x="7069598" y="513505"/>
                </a:lnTo>
                <a:lnTo>
                  <a:pt x="6100420" y="513505"/>
                </a:lnTo>
                <a:lnTo>
                  <a:pt x="6100420" y="1723910"/>
                </a:lnTo>
                <a:lnTo>
                  <a:pt x="5923235" y="1723910"/>
                </a:lnTo>
                <a:lnTo>
                  <a:pt x="5923235" y="513505"/>
                </a:lnTo>
                <a:close/>
                <a:moveTo>
                  <a:pt x="2775800" y="513505"/>
                </a:moveTo>
                <a:lnTo>
                  <a:pt x="2775800" y="1277746"/>
                </a:lnTo>
                <a:lnTo>
                  <a:pt x="3296680" y="1277746"/>
                </a:lnTo>
                <a:lnTo>
                  <a:pt x="3296680" y="3986748"/>
                </a:lnTo>
                <a:lnTo>
                  <a:pt x="4265858" y="3986748"/>
                </a:lnTo>
                <a:lnTo>
                  <a:pt x="4265858" y="1277746"/>
                </a:lnTo>
                <a:lnTo>
                  <a:pt x="4788872" y="1277746"/>
                </a:lnTo>
                <a:lnTo>
                  <a:pt x="4788872" y="513505"/>
                </a:lnTo>
                <a:close/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6BF3406-3ED7-8F01-9641-328AFBE90334}"/>
              </a:ext>
            </a:extLst>
          </p:cNvPr>
          <p:cNvSpPr/>
          <p:nvPr/>
        </p:nvSpPr>
        <p:spPr>
          <a:xfrm>
            <a:off x="13944601" y="5981700"/>
            <a:ext cx="4129206" cy="3776455"/>
          </a:xfrm>
          <a:custGeom>
            <a:avLst/>
            <a:gdLst/>
            <a:ahLst/>
            <a:cxnLst/>
            <a:rect l="l" t="t" r="r" b="b"/>
            <a:pathLst>
              <a:path w="5325207" h="4221437">
                <a:moveTo>
                  <a:pt x="0" y="0"/>
                </a:moveTo>
                <a:lnTo>
                  <a:pt x="5325207" y="0"/>
                </a:lnTo>
                <a:lnTo>
                  <a:pt x="5325207" y="4221437"/>
                </a:lnTo>
                <a:lnTo>
                  <a:pt x="0" y="4221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210DC676-7CD5-FF07-615B-3120DCEF79F3}"/>
              </a:ext>
            </a:extLst>
          </p:cNvPr>
          <p:cNvGrpSpPr/>
          <p:nvPr/>
        </p:nvGrpSpPr>
        <p:grpSpPr>
          <a:xfrm>
            <a:off x="-2287931" y="-733458"/>
            <a:ext cx="5004248" cy="11753915"/>
            <a:chOff x="-265257" y="1"/>
            <a:chExt cx="3175000" cy="6350000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6AD3AE58-63C6-FA3A-CE09-9E72B5FF8935}"/>
                </a:ext>
              </a:extLst>
            </p:cNvPr>
            <p:cNvSpPr/>
            <p:nvPr/>
          </p:nvSpPr>
          <p:spPr>
            <a:xfrm>
              <a:off x="-265257" y="1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3175000" y="3175000"/>
                  </a:moveTo>
                  <a:cubicBezTo>
                    <a:pt x="3175000" y="4928502"/>
                    <a:pt x="1753502" y="6350000"/>
                    <a:pt x="0" y="6350000"/>
                  </a:cubicBezTo>
                  <a:lnTo>
                    <a:pt x="0" y="0"/>
                  </a:lnTo>
                  <a:cubicBezTo>
                    <a:pt x="1753502" y="0"/>
                    <a:pt x="3175000" y="1421498"/>
                    <a:pt x="3175000" y="3175000"/>
                  </a:cubicBezTo>
                  <a:close/>
                </a:path>
              </a:pathLst>
            </a:custGeom>
            <a:blipFill>
              <a:blip r:embed="rId9"/>
              <a:stretch>
                <a:fillRect l="-16666" r="-16666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Freeform 5">
            <a:extLst>
              <a:ext uri="{FF2B5EF4-FFF2-40B4-BE49-F238E27FC236}">
                <a16:creationId xmlns:a16="http://schemas.microsoft.com/office/drawing/2014/main" id="{4529E9D8-268A-672D-26B7-6FBB49BE4B6E}"/>
              </a:ext>
            </a:extLst>
          </p:cNvPr>
          <p:cNvSpPr/>
          <p:nvPr/>
        </p:nvSpPr>
        <p:spPr>
          <a:xfrm rot="10487766" flipH="1">
            <a:off x="13113662" y="-2262722"/>
            <a:ext cx="6691077" cy="6532924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6691078" y="0"/>
                </a:moveTo>
                <a:lnTo>
                  <a:pt x="0" y="0"/>
                </a:lnTo>
                <a:lnTo>
                  <a:pt x="0" y="6532925"/>
                </a:lnTo>
                <a:lnTo>
                  <a:pt x="6691078" y="6532925"/>
                </a:lnTo>
                <a:lnTo>
                  <a:pt x="6691078" y="0"/>
                </a:lnTo>
                <a:close/>
              </a:path>
            </a:pathLst>
          </a:custGeom>
          <a:blipFill>
            <a:blip r:embed="rId10">
              <a:alphaModFix amt="1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8327" y="-1080185"/>
            <a:ext cx="7409149" cy="6223685"/>
          </a:xfrm>
          <a:custGeom>
            <a:avLst/>
            <a:gdLst/>
            <a:ahLst/>
            <a:cxnLst/>
            <a:rect l="l" t="t" r="r" b="b"/>
            <a:pathLst>
              <a:path w="7409149" h="6223685">
                <a:moveTo>
                  <a:pt x="0" y="0"/>
                </a:moveTo>
                <a:lnTo>
                  <a:pt x="7409149" y="0"/>
                </a:lnTo>
                <a:lnTo>
                  <a:pt x="7409149" y="6223685"/>
                </a:lnTo>
                <a:lnTo>
                  <a:pt x="0" y="622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38437" y="0"/>
            <a:ext cx="7849563" cy="9791700"/>
            <a:chOff x="0" y="0"/>
            <a:chExt cx="11062970" cy="132753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6649720" y="0"/>
                  </a:moveTo>
                  <a:lnTo>
                    <a:pt x="11062970" y="0"/>
                  </a:lnTo>
                  <a:lnTo>
                    <a:pt x="1106297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976880" y="0"/>
                    <a:pt x="6649720" y="0"/>
                  </a:cubicBezTo>
                  <a:close/>
                </a:path>
              </a:pathLst>
            </a:custGeom>
            <a:blipFill>
              <a:blip r:embed="rId4"/>
              <a:stretch>
                <a:fillRect l="-39998" r="-3999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4403886">
            <a:off x="-2808956" y="-1376554"/>
            <a:ext cx="6691077" cy="6532924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0" y="0"/>
                </a:moveTo>
                <a:lnTo>
                  <a:pt x="6691077" y="0"/>
                </a:lnTo>
                <a:lnTo>
                  <a:pt x="6691077" y="6532924"/>
                </a:lnTo>
                <a:lnTo>
                  <a:pt x="0" y="6532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728953"/>
            <a:ext cx="277504" cy="277504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2717" y="1261809"/>
            <a:ext cx="7846822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5761" b="1" i="1" dirty="0">
                <a:solidFill>
                  <a:srgbClr val="0F0E0E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Project Overview :</a:t>
            </a:r>
          </a:p>
        </p:txBody>
      </p:sp>
      <p:sp>
        <p:nvSpPr>
          <p:cNvPr id="8" name="Freeform 8"/>
          <p:cNvSpPr/>
          <p:nvPr/>
        </p:nvSpPr>
        <p:spPr>
          <a:xfrm>
            <a:off x="8398327" y="1889908"/>
            <a:ext cx="2906393" cy="2682358"/>
          </a:xfrm>
          <a:custGeom>
            <a:avLst/>
            <a:gdLst/>
            <a:ahLst/>
            <a:cxnLst/>
            <a:rect l="l" t="t" r="r" b="b"/>
            <a:pathLst>
              <a:path w="2906393" h="2682358">
                <a:moveTo>
                  <a:pt x="0" y="0"/>
                </a:moveTo>
                <a:lnTo>
                  <a:pt x="2906393" y="0"/>
                </a:lnTo>
                <a:lnTo>
                  <a:pt x="2906393" y="2682359"/>
                </a:lnTo>
                <a:lnTo>
                  <a:pt x="0" y="26823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61572" y="630510"/>
            <a:ext cx="2752906" cy="35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2"/>
              </a:lnSpc>
            </a:pPr>
            <a:r>
              <a:rPr lang="en-US" sz="2115" dirty="0">
                <a:solidFill>
                  <a:srgbClr val="0F0E0E"/>
                </a:solidFill>
                <a:latin typeface="The Seasons"/>
                <a:ea typeface="The Seasons"/>
                <a:cs typeface="The Seasons"/>
                <a:sym typeface="The Seasons"/>
              </a:rPr>
              <a:t>Zomato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9353" y="2421598"/>
            <a:ext cx="7846822" cy="852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highlight>
                  <a:srgbClr val="C0C0C0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</a:t>
            </a:r>
            <a:r>
              <a:rPr lang="en-US" sz="2800" dirty="0">
                <a:highlight>
                  <a:srgbClr val="C0C0C0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Analyze restaurant data to uncover insights on cuisines, pricing, ratings, and customer preferences.</a:t>
            </a:r>
          </a:p>
          <a:p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800" b="1" dirty="0">
                <a:highlight>
                  <a:srgbClr val="C0C0C0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 Used: 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Excel, Power BI, Tableau, MySQL.</a:t>
            </a:r>
          </a:p>
          <a:p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800" b="1" dirty="0">
                <a:highlight>
                  <a:srgbClr val="C0C0C0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Source: 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Zomato  dataset with 9,500+ restaurants.</a:t>
            </a:r>
          </a:p>
          <a:p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800" b="1" dirty="0">
                <a:highlight>
                  <a:srgbClr val="C0C0C0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Attributes: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Restaurant name &amp; location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Cuisine types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Average cost for two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votes &amp; ratings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Delivery &amp; booking options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Year and month of opening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en-US" sz="2800" b="1" dirty="0">
              <a:highlight>
                <a:srgbClr val="C0C0C0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800" b="1" dirty="0">
              <a:highlight>
                <a:srgbClr val="C0C0C0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800" b="1" dirty="0">
              <a:highlight>
                <a:srgbClr val="C0C0C0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800" b="1" dirty="0">
              <a:highlight>
                <a:srgbClr val="C0C0C0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ts val="3079"/>
              </a:lnSpc>
            </a:pPr>
            <a:endParaRPr lang="en-US" sz="16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3772CA-5B72-6D31-4702-0CD76F86569D}"/>
              </a:ext>
            </a:extLst>
          </p:cNvPr>
          <p:cNvSpPr txBox="1"/>
          <p:nvPr/>
        </p:nvSpPr>
        <p:spPr>
          <a:xfrm>
            <a:off x="16154400" y="9917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BY : NAYAN KUMAR</a:t>
            </a:r>
            <a:endParaRPr lang="en-IN" b="1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11998" y="1543000"/>
            <a:ext cx="7409149" cy="6223685"/>
          </a:xfrm>
          <a:custGeom>
            <a:avLst/>
            <a:gdLst/>
            <a:ahLst/>
            <a:cxnLst/>
            <a:rect l="l" t="t" r="r" b="b"/>
            <a:pathLst>
              <a:path w="7409149" h="6223685">
                <a:moveTo>
                  <a:pt x="0" y="0"/>
                </a:moveTo>
                <a:lnTo>
                  <a:pt x="7409149" y="0"/>
                </a:lnTo>
                <a:lnTo>
                  <a:pt x="7409149" y="6223685"/>
                </a:lnTo>
                <a:lnTo>
                  <a:pt x="0" y="622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403886">
            <a:off x="14275826" y="6611831"/>
            <a:ext cx="6691077" cy="6532924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0" y="0"/>
                </a:moveTo>
                <a:lnTo>
                  <a:pt x="6691077" y="0"/>
                </a:lnTo>
                <a:lnTo>
                  <a:pt x="6691077" y="6532925"/>
                </a:lnTo>
                <a:lnTo>
                  <a:pt x="0" y="653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11998" y="2520315"/>
            <a:ext cx="5246370" cy="52463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0713" r="-20713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-1678266" y="6721220"/>
            <a:ext cx="4628098" cy="4114800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021717" y="1028700"/>
            <a:ext cx="3237583" cy="2772548"/>
          </a:xfrm>
          <a:custGeom>
            <a:avLst/>
            <a:gdLst/>
            <a:ahLst/>
            <a:cxnLst/>
            <a:rect l="l" t="t" r="r" b="b"/>
            <a:pathLst>
              <a:path w="3237583" h="2772548">
                <a:moveTo>
                  <a:pt x="0" y="0"/>
                </a:moveTo>
                <a:lnTo>
                  <a:pt x="3237583" y="0"/>
                </a:lnTo>
                <a:lnTo>
                  <a:pt x="3237583" y="2772548"/>
                </a:lnTo>
                <a:lnTo>
                  <a:pt x="0" y="2772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028700"/>
            <a:ext cx="86106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kumimoji="0" lang="en-US" sz="5761" b="1" i="1" u="none" strike="noStrike" kern="1200" cap="none" spc="0" normalizeH="0" baseline="0" noProof="0" dirty="0">
                <a:ln>
                  <a:noFill/>
                </a:ln>
                <a:solidFill>
                  <a:srgbClr val="0F0E0E"/>
                </a:solidFill>
                <a:effectLst/>
                <a:uLnTx/>
                <a:uFillTx/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Importance of the Analysis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3086100"/>
            <a:ext cx="915939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Consumers: </a:t>
            </a:r>
            <a:r>
              <a:rPr lang="en-US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Better dining choices &amp; awareness of trends</a:t>
            </a: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Restaurants: </a:t>
            </a:r>
            <a:r>
              <a:rPr lang="en-US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Insights on pricing, cuisines, and customer needs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Delivery Platforms: </a:t>
            </a:r>
            <a:r>
              <a:rPr lang="en-US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Helps target the right markets and cuisines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Business Strategy: </a:t>
            </a:r>
            <a:r>
              <a:rPr lang="en-US" sz="3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Data-driven decisions in the food industry</a:t>
            </a:r>
            <a:endParaRPr lang="en-IN" sz="3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3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15773400" y="-126907"/>
            <a:ext cx="3237583" cy="2772548"/>
          </a:xfrm>
          <a:custGeom>
            <a:avLst/>
            <a:gdLst/>
            <a:ahLst/>
            <a:cxnLst/>
            <a:rect l="l" t="t" r="r" b="b"/>
            <a:pathLst>
              <a:path w="3237583" h="2772548">
                <a:moveTo>
                  <a:pt x="0" y="0"/>
                </a:moveTo>
                <a:lnTo>
                  <a:pt x="3237583" y="0"/>
                </a:lnTo>
                <a:lnTo>
                  <a:pt x="3237583" y="2772548"/>
                </a:lnTo>
                <a:lnTo>
                  <a:pt x="0" y="277254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57200" y="7761543"/>
            <a:ext cx="4170898" cy="3604741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42000"/>
              <a:lum bright="-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403886">
            <a:off x="14275826" y="6611831"/>
            <a:ext cx="6691077" cy="6532924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0" y="0"/>
                </a:moveTo>
                <a:lnTo>
                  <a:pt x="6691077" y="0"/>
                </a:lnTo>
                <a:lnTo>
                  <a:pt x="6691077" y="6532925"/>
                </a:lnTo>
                <a:lnTo>
                  <a:pt x="0" y="6532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128478" y="236731"/>
            <a:ext cx="7846822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5761" b="1" i="1" u="sng" dirty="0">
                <a:solidFill>
                  <a:srgbClr val="0F0E0E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Excel</a:t>
            </a:r>
            <a:r>
              <a:rPr lang="en-US" sz="5761" b="1" i="1" dirty="0">
                <a:solidFill>
                  <a:srgbClr val="0F0E0E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 </a:t>
            </a:r>
            <a:r>
              <a:rPr lang="en-US" sz="5761" b="1" i="1" u="sng" dirty="0">
                <a:solidFill>
                  <a:srgbClr val="0F0E0E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Dashboard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B310214C-63CA-AD25-82A0-1BD9256EEBEF}"/>
              </a:ext>
            </a:extLst>
          </p:cNvPr>
          <p:cNvSpPr/>
          <p:nvPr/>
        </p:nvSpPr>
        <p:spPr>
          <a:xfrm rot="2518854">
            <a:off x="-1299704" y="-556124"/>
            <a:ext cx="4945487" cy="5643866"/>
          </a:xfrm>
          <a:custGeom>
            <a:avLst/>
            <a:gdLst/>
            <a:ahLst/>
            <a:cxnLst/>
            <a:rect l="l" t="t" r="r" b="b"/>
            <a:pathLst>
              <a:path w="3576877" h="5115147">
                <a:moveTo>
                  <a:pt x="0" y="0"/>
                </a:moveTo>
                <a:lnTo>
                  <a:pt x="3576877" y="0"/>
                </a:lnTo>
                <a:lnTo>
                  <a:pt x="3576877" y="5115146"/>
                </a:lnTo>
                <a:lnTo>
                  <a:pt x="0" y="5115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4D78BE-4DA3-473C-94B4-7225B424B4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8" y="1259367"/>
            <a:ext cx="16680603" cy="8583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E8804-3841-1553-E05D-8B748D8EAA70}"/>
              </a:ext>
            </a:extLst>
          </p:cNvPr>
          <p:cNvSpPr txBox="1"/>
          <p:nvPr/>
        </p:nvSpPr>
        <p:spPr>
          <a:xfrm>
            <a:off x="16154400" y="9917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BY : PURVA DHOTE</a:t>
            </a:r>
            <a:endParaRPr lang="en-IN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741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457200" y="7761543"/>
            <a:ext cx="4170898" cy="3604741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42000"/>
              <a:lum bright="-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403886">
            <a:off x="14275826" y="6611831"/>
            <a:ext cx="6691077" cy="6532924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0" y="0"/>
                </a:moveTo>
                <a:lnTo>
                  <a:pt x="6691077" y="0"/>
                </a:lnTo>
                <a:lnTo>
                  <a:pt x="6691077" y="6532925"/>
                </a:lnTo>
                <a:lnTo>
                  <a:pt x="0" y="653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20588" y="502750"/>
            <a:ext cx="7846822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5761" b="1" i="1" u="sng" dirty="0">
                <a:solidFill>
                  <a:srgbClr val="0F0E0E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Tableau</a:t>
            </a:r>
            <a:r>
              <a:rPr lang="en-US" sz="5761" b="1" i="1" dirty="0">
                <a:solidFill>
                  <a:srgbClr val="0F0E0E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 </a:t>
            </a:r>
            <a:r>
              <a:rPr lang="en-US" sz="5761" b="1" i="1" u="sng" dirty="0">
                <a:solidFill>
                  <a:srgbClr val="0F0E0E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Dashboard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B310214C-63CA-AD25-82A0-1BD9256EEBEF}"/>
              </a:ext>
            </a:extLst>
          </p:cNvPr>
          <p:cNvSpPr/>
          <p:nvPr/>
        </p:nvSpPr>
        <p:spPr>
          <a:xfrm rot="2518854">
            <a:off x="14788140" y="-1940875"/>
            <a:ext cx="4945487" cy="5643866"/>
          </a:xfrm>
          <a:custGeom>
            <a:avLst/>
            <a:gdLst/>
            <a:ahLst/>
            <a:cxnLst/>
            <a:rect l="l" t="t" r="r" b="b"/>
            <a:pathLst>
              <a:path w="3576877" h="5115147">
                <a:moveTo>
                  <a:pt x="0" y="0"/>
                </a:moveTo>
                <a:lnTo>
                  <a:pt x="3576877" y="0"/>
                </a:lnTo>
                <a:lnTo>
                  <a:pt x="3576877" y="5115146"/>
                </a:lnTo>
                <a:lnTo>
                  <a:pt x="0" y="5115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0E154B-6B97-4CFF-5BDE-A89C06EC18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15625" b="10417"/>
          <a:stretch/>
        </p:blipFill>
        <p:spPr>
          <a:xfrm>
            <a:off x="304800" y="1485900"/>
            <a:ext cx="17685107" cy="8637266"/>
          </a:xfrm>
          <a:prstGeom prst="rect">
            <a:avLst/>
          </a:prstGeom>
        </p:spPr>
      </p:pic>
      <p:sp>
        <p:nvSpPr>
          <p:cNvPr id="6" name="Freeform 10">
            <a:extLst>
              <a:ext uri="{FF2B5EF4-FFF2-40B4-BE49-F238E27FC236}">
                <a16:creationId xmlns:a16="http://schemas.microsoft.com/office/drawing/2014/main" id="{84797C4E-919E-8F40-5249-2A7331BD8932}"/>
              </a:ext>
            </a:extLst>
          </p:cNvPr>
          <p:cNvSpPr/>
          <p:nvPr/>
        </p:nvSpPr>
        <p:spPr>
          <a:xfrm>
            <a:off x="4113867" y="-353320"/>
            <a:ext cx="1745670" cy="1612687"/>
          </a:xfrm>
          <a:custGeom>
            <a:avLst/>
            <a:gdLst/>
            <a:ahLst/>
            <a:cxnLst/>
            <a:rect l="l" t="t" r="r" b="b"/>
            <a:pathLst>
              <a:path w="2394690" h="2547543">
                <a:moveTo>
                  <a:pt x="0" y="0"/>
                </a:moveTo>
                <a:lnTo>
                  <a:pt x="2394690" y="0"/>
                </a:lnTo>
                <a:lnTo>
                  <a:pt x="2394690" y="2547543"/>
                </a:lnTo>
                <a:lnTo>
                  <a:pt x="0" y="25475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0C44F-78F6-8A61-E184-F9276755FAD6}"/>
              </a:ext>
            </a:extLst>
          </p:cNvPr>
          <p:cNvSpPr txBox="1"/>
          <p:nvPr/>
        </p:nvSpPr>
        <p:spPr>
          <a:xfrm>
            <a:off x="14859000" y="991766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BY : RUSHIKESH PRAMOD POCHHI</a:t>
            </a:r>
            <a:endParaRPr lang="en-IN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5933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1628787" y="4212619"/>
            <a:ext cx="5338729" cy="4484532"/>
          </a:xfrm>
          <a:custGeom>
            <a:avLst/>
            <a:gdLst/>
            <a:ahLst/>
            <a:cxnLst/>
            <a:rect l="l" t="t" r="r" b="b"/>
            <a:pathLst>
              <a:path w="5338729" h="4484532">
                <a:moveTo>
                  <a:pt x="0" y="0"/>
                </a:moveTo>
                <a:lnTo>
                  <a:pt x="5338728" y="0"/>
                </a:lnTo>
                <a:lnTo>
                  <a:pt x="5338728" y="4484532"/>
                </a:lnTo>
                <a:lnTo>
                  <a:pt x="0" y="448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33960">
            <a:off x="15733290" y="8099702"/>
            <a:ext cx="3069386" cy="2832787"/>
          </a:xfrm>
          <a:custGeom>
            <a:avLst/>
            <a:gdLst/>
            <a:ahLst/>
            <a:cxnLst/>
            <a:rect l="l" t="t" r="r" b="b"/>
            <a:pathLst>
              <a:path w="3069386" h="2832787">
                <a:moveTo>
                  <a:pt x="0" y="0"/>
                </a:moveTo>
                <a:lnTo>
                  <a:pt x="3069386" y="0"/>
                </a:lnTo>
                <a:lnTo>
                  <a:pt x="3069386" y="2832787"/>
                </a:lnTo>
                <a:lnTo>
                  <a:pt x="0" y="2832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46180" flipH="1">
            <a:off x="-681336" y="-1483332"/>
            <a:ext cx="5207132" cy="5084055"/>
          </a:xfrm>
          <a:custGeom>
            <a:avLst/>
            <a:gdLst/>
            <a:ahLst/>
            <a:cxnLst/>
            <a:rect l="l" t="t" r="r" b="b"/>
            <a:pathLst>
              <a:path w="5207132" h="5084055">
                <a:moveTo>
                  <a:pt x="5207132" y="0"/>
                </a:moveTo>
                <a:lnTo>
                  <a:pt x="0" y="0"/>
                </a:lnTo>
                <a:lnTo>
                  <a:pt x="0" y="5084055"/>
                </a:lnTo>
                <a:lnTo>
                  <a:pt x="5207132" y="5084055"/>
                </a:lnTo>
                <a:lnTo>
                  <a:pt x="5207132" y="0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00400" y="47274"/>
            <a:ext cx="1524000" cy="1027856"/>
          </a:xfrm>
          <a:custGeom>
            <a:avLst/>
            <a:gdLst/>
            <a:ahLst/>
            <a:cxnLst/>
            <a:rect l="l" t="t" r="r" b="b"/>
            <a:pathLst>
              <a:path w="3680707" h="2536621">
                <a:moveTo>
                  <a:pt x="0" y="0"/>
                </a:moveTo>
                <a:lnTo>
                  <a:pt x="3680707" y="0"/>
                </a:lnTo>
                <a:lnTo>
                  <a:pt x="3680707" y="2536621"/>
                </a:lnTo>
                <a:lnTo>
                  <a:pt x="0" y="2536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10"/>
          <p:cNvSpPr txBox="1"/>
          <p:nvPr/>
        </p:nvSpPr>
        <p:spPr>
          <a:xfrm>
            <a:off x="4876800" y="361094"/>
            <a:ext cx="7836957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9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1" u="sng" strike="noStrike" kern="1200" cap="none" spc="0" normalizeH="0" baseline="0" noProof="0" dirty="0">
                <a:ln>
                  <a:noFill/>
                </a:ln>
                <a:solidFill>
                  <a:srgbClr val="0F0E0E"/>
                </a:solidFill>
                <a:effectLst/>
                <a:uLnTx/>
                <a:uFillTx/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Power BI </a:t>
            </a:r>
            <a:r>
              <a:rPr kumimoji="0" lang="en-US" sz="6000" b="1" i="1" strike="noStrike" kern="1200" cap="none" spc="0" normalizeH="0" baseline="0" noProof="0" dirty="0">
                <a:ln>
                  <a:noFill/>
                </a:ln>
                <a:solidFill>
                  <a:srgbClr val="0F0E0E"/>
                </a:solidFill>
                <a:effectLst/>
                <a:uLnTx/>
                <a:uFillTx/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 </a:t>
            </a:r>
            <a:r>
              <a:rPr kumimoji="0" lang="en-US" sz="6000" b="1" i="1" u="sng" strike="noStrike" kern="1200" cap="none" spc="0" normalizeH="0" baseline="0" noProof="0" dirty="0">
                <a:ln>
                  <a:noFill/>
                </a:ln>
                <a:solidFill>
                  <a:srgbClr val="0F0E0E"/>
                </a:solidFill>
                <a:effectLst/>
                <a:uLnTx/>
                <a:uFillTx/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Dashboard</a:t>
            </a:r>
          </a:p>
        </p:txBody>
      </p:sp>
      <p:sp>
        <p:nvSpPr>
          <p:cNvPr id="2" name="Freeform 15">
            <a:extLst>
              <a:ext uri="{FF2B5EF4-FFF2-40B4-BE49-F238E27FC236}">
                <a16:creationId xmlns:a16="http://schemas.microsoft.com/office/drawing/2014/main" id="{B68DB722-481D-484C-1CC1-15B220340B36}"/>
              </a:ext>
            </a:extLst>
          </p:cNvPr>
          <p:cNvSpPr/>
          <p:nvPr/>
        </p:nvSpPr>
        <p:spPr>
          <a:xfrm>
            <a:off x="15859974" y="-197233"/>
            <a:ext cx="3266500" cy="2511855"/>
          </a:xfrm>
          <a:custGeom>
            <a:avLst/>
            <a:gdLst/>
            <a:ahLst/>
            <a:cxnLst/>
            <a:rect l="l" t="t" r="r" b="b"/>
            <a:pathLst>
              <a:path w="3620259" h="3218739">
                <a:moveTo>
                  <a:pt x="0" y="0"/>
                </a:moveTo>
                <a:lnTo>
                  <a:pt x="3620259" y="0"/>
                </a:lnTo>
                <a:lnTo>
                  <a:pt x="3620259" y="3218740"/>
                </a:lnTo>
                <a:lnTo>
                  <a:pt x="0" y="32187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FAB71B-D5F2-0280-0EBA-94698182AD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4" y="1187293"/>
            <a:ext cx="17080353" cy="8756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52C0A0-590A-693F-7A41-6B9B5CBB4CD7}"/>
              </a:ext>
            </a:extLst>
          </p:cNvPr>
          <p:cNvSpPr txBox="1"/>
          <p:nvPr/>
        </p:nvSpPr>
        <p:spPr>
          <a:xfrm>
            <a:off x="16154400" y="9917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BY : SHIVANJLI</a:t>
            </a:r>
            <a:endParaRPr lang="en-IN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38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667000" y="728953"/>
            <a:ext cx="126492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IN" sz="5761" b="1" dirty="0">
                <a:solidFill>
                  <a:srgbClr val="0F0E0E"/>
                </a:solidFill>
                <a:latin typeface="The Seasons Bold Italics"/>
              </a:rPr>
              <a:t>MySQL Analysis &amp; Insights</a:t>
            </a:r>
            <a:endParaRPr lang="en-US" sz="5761" b="1" dirty="0">
              <a:solidFill>
                <a:srgbClr val="0F0E0E"/>
              </a:solidFill>
              <a:latin typeface="The Seasons Bold Italics"/>
              <a:sym typeface="The Seasons Bold Italics"/>
            </a:endParaRPr>
          </a:p>
        </p:txBody>
      </p:sp>
      <p:sp>
        <p:nvSpPr>
          <p:cNvPr id="9" name="Freeform 9"/>
          <p:cNvSpPr/>
          <p:nvPr/>
        </p:nvSpPr>
        <p:spPr>
          <a:xfrm rot="-1279408">
            <a:off x="12291896" y="4147495"/>
            <a:ext cx="7227803" cy="7383765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0" y="0"/>
                </a:moveTo>
                <a:lnTo>
                  <a:pt x="6691078" y="0"/>
                </a:lnTo>
                <a:lnTo>
                  <a:pt x="6691078" y="6532925"/>
                </a:lnTo>
                <a:lnTo>
                  <a:pt x="0" y="653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4131974" y="2070403"/>
            <a:ext cx="10591800" cy="1888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38" b="1" i="1" dirty="0">
                <a:solidFill>
                  <a:srgbClr val="0F0E0E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Data Loading &amp; Preparation in SQL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Raw Excel file → imported into MySQL.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Cleaning, handling nulls, standardizing columns.</a:t>
            </a:r>
          </a:p>
          <a:p>
            <a:pPr algn="ctr">
              <a:lnSpc>
                <a:spcPts val="2923"/>
              </a:lnSpc>
            </a:pPr>
            <a:endParaRPr lang="en-US" sz="2838" b="1" i="1" dirty="0">
              <a:solidFill>
                <a:srgbClr val="0F0E0E"/>
              </a:solidFill>
              <a:latin typeface="The Seasons Bold Italics"/>
              <a:ea typeface="The Seasons Bold Italics"/>
              <a:cs typeface="The Seasons Bold Italics"/>
              <a:sym typeface="The Seasons Bold Italic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3400701" y="2162391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6" name="Freeform 16"/>
          <p:cNvSpPr/>
          <p:nvPr/>
        </p:nvSpPr>
        <p:spPr>
          <a:xfrm>
            <a:off x="0" y="6237191"/>
            <a:ext cx="3170759" cy="2470997"/>
          </a:xfrm>
          <a:custGeom>
            <a:avLst/>
            <a:gdLst/>
            <a:ahLst/>
            <a:cxnLst/>
            <a:rect l="l" t="t" r="r" b="b"/>
            <a:pathLst>
              <a:path w="2742962" h="2141796">
                <a:moveTo>
                  <a:pt x="0" y="0"/>
                </a:moveTo>
                <a:lnTo>
                  <a:pt x="2742962" y="0"/>
                </a:lnTo>
                <a:lnTo>
                  <a:pt x="2742962" y="2141796"/>
                </a:lnTo>
                <a:lnTo>
                  <a:pt x="0" y="2141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1572927" y="-1863334"/>
            <a:ext cx="4436510" cy="3726668"/>
          </a:xfrm>
          <a:custGeom>
            <a:avLst/>
            <a:gdLst/>
            <a:ahLst/>
            <a:cxnLst/>
            <a:rect l="l" t="t" r="r" b="b"/>
            <a:pathLst>
              <a:path w="4436510" h="3726668">
                <a:moveTo>
                  <a:pt x="0" y="0"/>
                </a:moveTo>
                <a:lnTo>
                  <a:pt x="4436510" y="0"/>
                </a:lnTo>
                <a:lnTo>
                  <a:pt x="4436510" y="3726668"/>
                </a:lnTo>
                <a:lnTo>
                  <a:pt x="0" y="3726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66663" y="8947255"/>
            <a:ext cx="4436510" cy="3726668"/>
          </a:xfrm>
          <a:custGeom>
            <a:avLst/>
            <a:gdLst/>
            <a:ahLst/>
            <a:cxnLst/>
            <a:rect l="l" t="t" r="r" b="b"/>
            <a:pathLst>
              <a:path w="4436510" h="3726668">
                <a:moveTo>
                  <a:pt x="0" y="0"/>
                </a:moveTo>
                <a:lnTo>
                  <a:pt x="4436510" y="0"/>
                </a:lnTo>
                <a:lnTo>
                  <a:pt x="4436510" y="3726668"/>
                </a:lnTo>
                <a:lnTo>
                  <a:pt x="0" y="3726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7361252E-918B-3469-E521-D5A9DFE19ED1}"/>
              </a:ext>
            </a:extLst>
          </p:cNvPr>
          <p:cNvSpPr/>
          <p:nvPr/>
        </p:nvSpPr>
        <p:spPr>
          <a:xfrm>
            <a:off x="2605654" y="153249"/>
            <a:ext cx="1880147" cy="1428912"/>
          </a:xfrm>
          <a:custGeom>
            <a:avLst/>
            <a:gdLst/>
            <a:ahLst/>
            <a:cxnLst/>
            <a:rect l="l" t="t" r="r" b="b"/>
            <a:pathLst>
              <a:path w="1880147" h="1428912">
                <a:moveTo>
                  <a:pt x="0" y="0"/>
                </a:moveTo>
                <a:lnTo>
                  <a:pt x="1880148" y="0"/>
                </a:lnTo>
                <a:lnTo>
                  <a:pt x="1880148" y="1428912"/>
                </a:lnTo>
                <a:lnTo>
                  <a:pt x="0" y="14289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1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82638E-FFEB-7AB9-96D6-4313503FC5F4}"/>
              </a:ext>
            </a:extLst>
          </p:cNvPr>
          <p:cNvSpPr txBox="1"/>
          <p:nvPr/>
        </p:nvSpPr>
        <p:spPr>
          <a:xfrm>
            <a:off x="4131974" y="3945817"/>
            <a:ext cx="11571514" cy="247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38" b="1" i="1" dirty="0">
                <a:solidFill>
                  <a:srgbClr val="0F0E0E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Key SQL Queries &amp; Insights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Calendar table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Currency conversion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Restaurant counts (City/Country)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Openings by Year/Quarter/Month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6F9E28-0B59-1FAF-E826-31ED848AC1F4}"/>
              </a:ext>
            </a:extLst>
          </p:cNvPr>
          <p:cNvSpPr txBox="1"/>
          <p:nvPr/>
        </p:nvSpPr>
        <p:spPr>
          <a:xfrm>
            <a:off x="4131974" y="6783285"/>
            <a:ext cx="11571514" cy="2252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38" b="1" i="1" dirty="0">
                <a:solidFill>
                  <a:srgbClr val="0F0E0E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Business Insights from SQL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Ratings distribution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Price buckets (Low/Medium/High)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% with Table Booking (~12%)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% with Online Delivery (~74%)</a:t>
            </a: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36E0931B-CA16-0C51-3D9D-238077B81E65}"/>
              </a:ext>
            </a:extLst>
          </p:cNvPr>
          <p:cNvSpPr/>
          <p:nvPr/>
        </p:nvSpPr>
        <p:spPr>
          <a:xfrm>
            <a:off x="8394080" y="8708188"/>
            <a:ext cx="3859560" cy="2575379"/>
          </a:xfrm>
          <a:custGeom>
            <a:avLst/>
            <a:gdLst/>
            <a:ahLst/>
            <a:cxnLst/>
            <a:rect l="l" t="t" r="r" b="b"/>
            <a:pathLst>
              <a:path w="3859560" h="2575379">
                <a:moveTo>
                  <a:pt x="0" y="0"/>
                </a:moveTo>
                <a:lnTo>
                  <a:pt x="3859560" y="0"/>
                </a:lnTo>
                <a:lnTo>
                  <a:pt x="3859560" y="2575380"/>
                </a:lnTo>
                <a:lnTo>
                  <a:pt x="0" y="25753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D1F07AA-F748-9EB1-54E6-AA85DB856F55}"/>
              </a:ext>
            </a:extLst>
          </p:cNvPr>
          <p:cNvSpPr/>
          <p:nvPr/>
        </p:nvSpPr>
        <p:spPr>
          <a:xfrm>
            <a:off x="3400701" y="3947274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08B009D4-74A5-8098-0CE5-CBA3E3F44379}"/>
              </a:ext>
            </a:extLst>
          </p:cNvPr>
          <p:cNvSpPr/>
          <p:nvPr/>
        </p:nvSpPr>
        <p:spPr>
          <a:xfrm>
            <a:off x="3400701" y="6783285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EE5B2-1E1E-6C11-91C8-65C50C8EAA8D}"/>
              </a:ext>
            </a:extLst>
          </p:cNvPr>
          <p:cNvSpPr txBox="1"/>
          <p:nvPr/>
        </p:nvSpPr>
        <p:spPr>
          <a:xfrm>
            <a:off x="15941892" y="9891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BY : SABA ATTAR</a:t>
            </a:r>
            <a:endParaRPr lang="en-IN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9839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529563" y="209593"/>
            <a:ext cx="604451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5761" b="1" i="1" u="sng" dirty="0">
                <a:solidFill>
                  <a:srgbClr val="0F0E0E"/>
                </a:solidFill>
                <a:latin typeface="Segoe UI Light" panose="020B0502040204020203" pitchFamily="34" charset="0"/>
                <a:ea typeface="The Seasons Bold Italics"/>
                <a:cs typeface="Segoe UI Light" panose="020B0502040204020203" pitchFamily="34" charset="0"/>
                <a:sym typeface="The Seasons Bold Italics"/>
              </a:rPr>
              <a:t>KEY KPI’ S</a:t>
            </a:r>
          </a:p>
        </p:txBody>
      </p:sp>
      <p:sp>
        <p:nvSpPr>
          <p:cNvPr id="9" name="Freeform 9"/>
          <p:cNvSpPr/>
          <p:nvPr/>
        </p:nvSpPr>
        <p:spPr>
          <a:xfrm rot="-1279408">
            <a:off x="13913761" y="6136433"/>
            <a:ext cx="6691077" cy="6532924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0" y="0"/>
                </a:moveTo>
                <a:lnTo>
                  <a:pt x="6691078" y="0"/>
                </a:lnTo>
                <a:lnTo>
                  <a:pt x="6691078" y="6532925"/>
                </a:lnTo>
                <a:lnTo>
                  <a:pt x="0" y="653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05390" y="234542"/>
            <a:ext cx="277504" cy="277504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982894" y="195553"/>
            <a:ext cx="2752906" cy="35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2"/>
              </a:lnSpc>
            </a:pPr>
            <a:r>
              <a:rPr lang="en-US" sz="2115" dirty="0">
                <a:solidFill>
                  <a:srgbClr val="0F0E0E"/>
                </a:solidFill>
                <a:latin typeface="The Seasons"/>
                <a:ea typeface="The Seasons"/>
                <a:cs typeface="The Seasons"/>
                <a:sym typeface="The Seasons"/>
              </a:rPr>
              <a:t>ZOMATO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572927" y="-1863334"/>
            <a:ext cx="4436510" cy="3726668"/>
          </a:xfrm>
          <a:custGeom>
            <a:avLst/>
            <a:gdLst/>
            <a:ahLst/>
            <a:cxnLst/>
            <a:rect l="l" t="t" r="r" b="b"/>
            <a:pathLst>
              <a:path w="4436510" h="3726668">
                <a:moveTo>
                  <a:pt x="0" y="0"/>
                </a:moveTo>
                <a:lnTo>
                  <a:pt x="4436510" y="0"/>
                </a:lnTo>
                <a:lnTo>
                  <a:pt x="4436510" y="3726668"/>
                </a:lnTo>
                <a:lnTo>
                  <a:pt x="0" y="3726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266663" y="8947255"/>
            <a:ext cx="4436510" cy="3726668"/>
          </a:xfrm>
          <a:custGeom>
            <a:avLst/>
            <a:gdLst/>
            <a:ahLst/>
            <a:cxnLst/>
            <a:rect l="l" t="t" r="r" b="b"/>
            <a:pathLst>
              <a:path w="4436510" h="3726668">
                <a:moveTo>
                  <a:pt x="0" y="0"/>
                </a:moveTo>
                <a:lnTo>
                  <a:pt x="4436510" y="0"/>
                </a:lnTo>
                <a:lnTo>
                  <a:pt x="4436510" y="3726668"/>
                </a:lnTo>
                <a:lnTo>
                  <a:pt x="0" y="3726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F8FBAB-0EDC-BC80-BC1E-40A9A612AB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3" t="12866" r="32921" b="59163"/>
          <a:stretch/>
        </p:blipFill>
        <p:spPr>
          <a:xfrm>
            <a:off x="457200" y="1266190"/>
            <a:ext cx="12823911" cy="3623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6EBC3B-6C00-082D-C2A2-C4D6CB7511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6" t="13541" r="20710" b="59375"/>
          <a:stretch/>
        </p:blipFill>
        <p:spPr>
          <a:xfrm>
            <a:off x="645328" y="1362236"/>
            <a:ext cx="12976190" cy="366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1AC0D9-D262-9105-32F1-31CCA45D5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0" t="13541" r="30744" b="58334"/>
          <a:stretch/>
        </p:blipFill>
        <p:spPr>
          <a:xfrm>
            <a:off x="757604" y="1471008"/>
            <a:ext cx="12971203" cy="3726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367769-EEEA-37C1-DFDD-793B88DCA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8" t="48773" r="57031" b="26854"/>
          <a:stretch/>
        </p:blipFill>
        <p:spPr>
          <a:xfrm>
            <a:off x="1886851" y="6024251"/>
            <a:ext cx="5977806" cy="2864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F77B1C-8792-5F89-B1D9-36CD35D20F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0" t="50000" r="55917" b="26042"/>
          <a:stretch/>
        </p:blipFill>
        <p:spPr>
          <a:xfrm>
            <a:off x="2079457" y="6185485"/>
            <a:ext cx="5977805" cy="2827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45ED31-13D2-05E4-8B9C-379F445853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50000" r="55917" b="26042"/>
          <a:stretch/>
        </p:blipFill>
        <p:spPr>
          <a:xfrm>
            <a:off x="2285762" y="6360605"/>
            <a:ext cx="5986078" cy="286603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B65EF8F-F62F-4E36-D6B3-990807BEEC95}"/>
              </a:ext>
            </a:extLst>
          </p:cNvPr>
          <p:cNvGrpSpPr/>
          <p:nvPr/>
        </p:nvGrpSpPr>
        <p:grpSpPr>
          <a:xfrm>
            <a:off x="14103983" y="36409"/>
            <a:ext cx="2601407" cy="1959912"/>
            <a:chOff x="15958328" y="3051238"/>
            <a:chExt cx="3011937" cy="2477592"/>
          </a:xfrm>
        </p:grpSpPr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F5E5BC38-2AFF-1F44-A254-B259A19CC64B}"/>
                </a:ext>
              </a:extLst>
            </p:cNvPr>
            <p:cNvSpPr/>
            <p:nvPr/>
          </p:nvSpPr>
          <p:spPr>
            <a:xfrm>
              <a:off x="16125135" y="3051238"/>
              <a:ext cx="2538256" cy="2477592"/>
            </a:xfrm>
            <a:custGeom>
              <a:avLst/>
              <a:gdLst/>
              <a:ahLst/>
              <a:cxnLst/>
              <a:rect l="l" t="t" r="r" b="b"/>
              <a:pathLst>
                <a:path w="3237583" h="2772548">
                  <a:moveTo>
                    <a:pt x="0" y="0"/>
                  </a:moveTo>
                  <a:lnTo>
                    <a:pt x="3237583" y="0"/>
                  </a:lnTo>
                  <a:lnTo>
                    <a:pt x="3237583" y="2772548"/>
                  </a:lnTo>
                  <a:lnTo>
                    <a:pt x="0" y="277254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1">
                <a:alphaModFix amt="58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 l="1" r="-95812" b="-29826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E3B2BE-0E93-FA99-54B7-391A70BC9CC0}"/>
                </a:ext>
              </a:extLst>
            </p:cNvPr>
            <p:cNvSpPr txBox="1"/>
            <p:nvPr/>
          </p:nvSpPr>
          <p:spPr>
            <a:xfrm>
              <a:off x="15958328" y="4162861"/>
              <a:ext cx="3011937" cy="906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masis MT Pro Black" panose="02040A04050005020304" pitchFamily="18" charset="0"/>
                </a:rPr>
                <a:t>TOTAL_RESTAURANTS</a:t>
              </a:r>
              <a:r>
                <a:rPr lang="en-US" sz="3200" b="1" dirty="0">
                  <a:latin typeface="Amasis MT Pro Black" panose="02040A04050005020304" pitchFamily="18" charset="0"/>
                </a:rPr>
                <a:t>9551</a:t>
              </a:r>
              <a:endParaRPr lang="en-IN" sz="3200" b="1" dirty="0">
                <a:latin typeface="Amasis MT Pro Black" panose="02040A040500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198039-3780-28D8-4849-F46765B94889}"/>
              </a:ext>
            </a:extLst>
          </p:cNvPr>
          <p:cNvGrpSpPr/>
          <p:nvPr/>
        </p:nvGrpSpPr>
        <p:grpSpPr>
          <a:xfrm>
            <a:off x="14103982" y="1967009"/>
            <a:ext cx="2601408" cy="1817334"/>
            <a:chOff x="15874226" y="3053905"/>
            <a:chExt cx="3011937" cy="2477592"/>
          </a:xfrm>
        </p:grpSpPr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0B409341-476C-DC33-4A39-53CCB7489520}"/>
                </a:ext>
              </a:extLst>
            </p:cNvPr>
            <p:cNvSpPr/>
            <p:nvPr/>
          </p:nvSpPr>
          <p:spPr>
            <a:xfrm>
              <a:off x="16111066" y="3053905"/>
              <a:ext cx="2538256" cy="2477592"/>
            </a:xfrm>
            <a:custGeom>
              <a:avLst/>
              <a:gdLst/>
              <a:ahLst/>
              <a:cxnLst/>
              <a:rect l="l" t="t" r="r" b="b"/>
              <a:pathLst>
                <a:path w="3237583" h="2772548">
                  <a:moveTo>
                    <a:pt x="0" y="0"/>
                  </a:moveTo>
                  <a:lnTo>
                    <a:pt x="3237583" y="0"/>
                  </a:lnTo>
                  <a:lnTo>
                    <a:pt x="3237583" y="2772548"/>
                  </a:lnTo>
                  <a:lnTo>
                    <a:pt x="0" y="277254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1">
                <a:alphaModFix amt="58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 l="1" r="-95812" b="-29826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A0CFAD-A908-42B8-5F7B-4B5653E862C0}"/>
                </a:ext>
              </a:extLst>
            </p:cNvPr>
            <p:cNvSpPr txBox="1"/>
            <p:nvPr/>
          </p:nvSpPr>
          <p:spPr>
            <a:xfrm>
              <a:off x="15874226" y="4151572"/>
              <a:ext cx="301193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masis MT Pro Black" panose="02040A04050005020304" pitchFamily="18" charset="0"/>
                </a:rPr>
                <a:t>TOTAL_CITIES</a:t>
              </a:r>
            </a:p>
            <a:p>
              <a:pPr algn="ctr"/>
              <a:r>
                <a:rPr lang="en-US" sz="3200" b="1" dirty="0">
                  <a:latin typeface="Amasis MT Pro Black" panose="02040A04050005020304" pitchFamily="18" charset="0"/>
                </a:rPr>
                <a:t>141</a:t>
              </a:r>
              <a:endParaRPr lang="en-IN" sz="3200" b="1" dirty="0">
                <a:latin typeface="Amasis MT Pro Black" panose="02040A040500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B2C151-E7D2-3CFE-A8B6-8103E44B93E0}"/>
              </a:ext>
            </a:extLst>
          </p:cNvPr>
          <p:cNvGrpSpPr/>
          <p:nvPr/>
        </p:nvGrpSpPr>
        <p:grpSpPr>
          <a:xfrm>
            <a:off x="14161827" y="3793149"/>
            <a:ext cx="2682314" cy="2092172"/>
            <a:chOff x="15874226" y="3053905"/>
            <a:chExt cx="3011937" cy="2477592"/>
          </a:xfrm>
        </p:grpSpPr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8647D112-6580-85CA-01D1-B52A5AAC83CC}"/>
                </a:ext>
              </a:extLst>
            </p:cNvPr>
            <p:cNvSpPr/>
            <p:nvPr/>
          </p:nvSpPr>
          <p:spPr>
            <a:xfrm>
              <a:off x="16111066" y="3053905"/>
              <a:ext cx="2538256" cy="2477592"/>
            </a:xfrm>
            <a:custGeom>
              <a:avLst/>
              <a:gdLst/>
              <a:ahLst/>
              <a:cxnLst/>
              <a:rect l="l" t="t" r="r" b="b"/>
              <a:pathLst>
                <a:path w="3237583" h="2772548">
                  <a:moveTo>
                    <a:pt x="0" y="0"/>
                  </a:moveTo>
                  <a:lnTo>
                    <a:pt x="3237583" y="0"/>
                  </a:lnTo>
                  <a:lnTo>
                    <a:pt x="3237583" y="2772548"/>
                  </a:lnTo>
                  <a:lnTo>
                    <a:pt x="0" y="277254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1">
                <a:alphaModFix amt="58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 l="1" r="-95812" b="-29826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780337E-356A-5843-93D4-43CB91F9CAA9}"/>
                </a:ext>
              </a:extLst>
            </p:cNvPr>
            <p:cNvSpPr txBox="1"/>
            <p:nvPr/>
          </p:nvSpPr>
          <p:spPr>
            <a:xfrm>
              <a:off x="15874226" y="4151572"/>
              <a:ext cx="3011937" cy="984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masis MT Pro Black" panose="02040A04050005020304" pitchFamily="18" charset="0"/>
                </a:rPr>
                <a:t>TOTAL_COUNTRIES</a:t>
              </a:r>
            </a:p>
            <a:p>
              <a:pPr algn="ctr"/>
              <a:r>
                <a:rPr lang="en-US" sz="3200" b="1" dirty="0">
                  <a:latin typeface="Amasis MT Pro Black" panose="02040A04050005020304" pitchFamily="18" charset="0"/>
                </a:rPr>
                <a:t>15</a:t>
              </a:r>
              <a:endParaRPr lang="en-IN" sz="3200" b="1" dirty="0"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48" name="Picture 4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5D599D-243A-6A44-D7A9-EE74006026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6" t="12173" r="31342" b="58655"/>
          <a:stretch/>
        </p:blipFill>
        <p:spPr>
          <a:xfrm>
            <a:off x="897465" y="1587491"/>
            <a:ext cx="13016024" cy="3658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BB965D-0D84-78F6-8D97-EB12452D09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5" t="49834" r="56703" b="27319"/>
          <a:stretch/>
        </p:blipFill>
        <p:spPr>
          <a:xfrm>
            <a:off x="2500341" y="6545309"/>
            <a:ext cx="5921850" cy="28278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C79707A-D160-6A9F-F305-E80102F5159E}"/>
              </a:ext>
            </a:extLst>
          </p:cNvPr>
          <p:cNvGrpSpPr/>
          <p:nvPr/>
        </p:nvGrpSpPr>
        <p:grpSpPr>
          <a:xfrm>
            <a:off x="14129743" y="5894127"/>
            <a:ext cx="2682314" cy="2141601"/>
            <a:chOff x="15874226" y="3053905"/>
            <a:chExt cx="3011937" cy="2477592"/>
          </a:xfrm>
        </p:grpSpPr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D99EF22C-3FDF-3E33-8BC7-E6AC4CD69D0B}"/>
                </a:ext>
              </a:extLst>
            </p:cNvPr>
            <p:cNvSpPr/>
            <p:nvPr/>
          </p:nvSpPr>
          <p:spPr>
            <a:xfrm>
              <a:off x="16111066" y="3053905"/>
              <a:ext cx="2538256" cy="2477592"/>
            </a:xfrm>
            <a:custGeom>
              <a:avLst/>
              <a:gdLst/>
              <a:ahLst/>
              <a:cxnLst/>
              <a:rect l="l" t="t" r="r" b="b"/>
              <a:pathLst>
                <a:path w="3237583" h="2772548">
                  <a:moveTo>
                    <a:pt x="0" y="0"/>
                  </a:moveTo>
                  <a:lnTo>
                    <a:pt x="3237583" y="0"/>
                  </a:lnTo>
                  <a:lnTo>
                    <a:pt x="3237583" y="2772548"/>
                  </a:lnTo>
                  <a:lnTo>
                    <a:pt x="0" y="277254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1">
                <a:alphaModFix amt="58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 l="1" r="-95812" b="-29826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C9E420-6FE4-1A9E-D8FF-B7B49CE23878}"/>
                </a:ext>
              </a:extLst>
            </p:cNvPr>
            <p:cNvSpPr txBox="1"/>
            <p:nvPr/>
          </p:nvSpPr>
          <p:spPr>
            <a:xfrm>
              <a:off x="15874226" y="4151572"/>
              <a:ext cx="3011937" cy="947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masis MT Pro Black" panose="02040A04050005020304" pitchFamily="18" charset="0"/>
                </a:rPr>
                <a:t>TOTAL_CUISINES</a:t>
              </a:r>
            </a:p>
            <a:p>
              <a:pPr algn="ctr"/>
              <a:r>
                <a:rPr lang="en-US" sz="3200" b="1" dirty="0">
                  <a:latin typeface="Amasis MT Pro Black" panose="02040A04050005020304" pitchFamily="18" charset="0"/>
                </a:rPr>
                <a:t>1826</a:t>
              </a:r>
              <a:endParaRPr lang="en-IN" sz="3200" b="1" dirty="0"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55" name="Picture 5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CF0E9F-7A35-E9B0-70AE-0A04D02A8D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6" t="12592" r="31342" b="58433"/>
          <a:stretch/>
        </p:blipFill>
        <p:spPr>
          <a:xfrm>
            <a:off x="1069622" y="1718013"/>
            <a:ext cx="13016024" cy="3693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2FE3EC-C2F3-A1BA-8312-BFD008B1CC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6" t="49833" r="55380" b="27466"/>
          <a:stretch/>
        </p:blipFill>
        <p:spPr>
          <a:xfrm>
            <a:off x="2704007" y="6829817"/>
            <a:ext cx="5929104" cy="288820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A727CEE-04AD-6EA7-2776-3C4228407653}"/>
              </a:ext>
            </a:extLst>
          </p:cNvPr>
          <p:cNvGrpSpPr/>
          <p:nvPr/>
        </p:nvGrpSpPr>
        <p:grpSpPr>
          <a:xfrm>
            <a:off x="14217062" y="7975572"/>
            <a:ext cx="2682314" cy="2172786"/>
            <a:chOff x="15874226" y="3053905"/>
            <a:chExt cx="3011937" cy="2477592"/>
          </a:xfrm>
        </p:grpSpPr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9EE80BCA-2058-2099-BEF9-E275A18BC7C9}"/>
                </a:ext>
              </a:extLst>
            </p:cNvPr>
            <p:cNvSpPr/>
            <p:nvPr/>
          </p:nvSpPr>
          <p:spPr>
            <a:xfrm>
              <a:off x="16111066" y="3053905"/>
              <a:ext cx="2538256" cy="2477592"/>
            </a:xfrm>
            <a:custGeom>
              <a:avLst/>
              <a:gdLst/>
              <a:ahLst/>
              <a:cxnLst/>
              <a:rect l="l" t="t" r="r" b="b"/>
              <a:pathLst>
                <a:path w="3237583" h="2772548">
                  <a:moveTo>
                    <a:pt x="0" y="0"/>
                  </a:moveTo>
                  <a:lnTo>
                    <a:pt x="3237583" y="0"/>
                  </a:lnTo>
                  <a:lnTo>
                    <a:pt x="3237583" y="2772548"/>
                  </a:lnTo>
                  <a:lnTo>
                    <a:pt x="0" y="277254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1">
                <a:alphaModFix amt="58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 l="1" r="-95812" b="-29826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73A811-B68D-94E5-C304-28DE13FDF7E9}"/>
                </a:ext>
              </a:extLst>
            </p:cNvPr>
            <p:cNvSpPr txBox="1"/>
            <p:nvPr/>
          </p:nvSpPr>
          <p:spPr>
            <a:xfrm>
              <a:off x="15874226" y="4151572"/>
              <a:ext cx="3011937" cy="947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masis MT Pro Black" panose="02040A04050005020304" pitchFamily="18" charset="0"/>
                </a:rPr>
                <a:t>AVG_RATING</a:t>
              </a:r>
            </a:p>
            <a:p>
              <a:pPr algn="ctr"/>
              <a:r>
                <a:rPr lang="en-US" sz="3200" b="1" dirty="0">
                  <a:latin typeface="Amasis MT Pro Black" panose="02040A04050005020304" pitchFamily="18" charset="0"/>
                </a:rPr>
                <a:t>2.89</a:t>
              </a:r>
              <a:endParaRPr lang="en-IN" sz="3200" b="1" dirty="0">
                <a:latin typeface="Amasis MT Pro Black" panose="02040A04050005020304" pitchFamily="18" charset="0"/>
              </a:endParaRPr>
            </a:p>
          </p:txBody>
        </p:sp>
      </p:grpSp>
      <p:sp>
        <p:nvSpPr>
          <p:cNvPr id="61" name="Freeform 16">
            <a:extLst>
              <a:ext uri="{FF2B5EF4-FFF2-40B4-BE49-F238E27FC236}">
                <a16:creationId xmlns:a16="http://schemas.microsoft.com/office/drawing/2014/main" id="{7F45AAF8-2855-FC19-CAF8-479DBC82FED5}"/>
              </a:ext>
            </a:extLst>
          </p:cNvPr>
          <p:cNvSpPr/>
          <p:nvPr/>
        </p:nvSpPr>
        <p:spPr>
          <a:xfrm>
            <a:off x="-347806" y="8417641"/>
            <a:ext cx="2804487" cy="1968240"/>
          </a:xfrm>
          <a:custGeom>
            <a:avLst/>
            <a:gdLst/>
            <a:ahLst/>
            <a:cxnLst/>
            <a:rect l="l" t="t" r="r" b="b"/>
            <a:pathLst>
              <a:path w="2804487" h="1968240">
                <a:moveTo>
                  <a:pt x="0" y="0"/>
                </a:moveTo>
                <a:lnTo>
                  <a:pt x="2804487" y="0"/>
                </a:lnTo>
                <a:lnTo>
                  <a:pt x="2804487" y="1968240"/>
                </a:lnTo>
                <a:lnTo>
                  <a:pt x="0" y="1968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Freeform 14">
            <a:extLst>
              <a:ext uri="{FF2B5EF4-FFF2-40B4-BE49-F238E27FC236}">
                <a16:creationId xmlns:a16="http://schemas.microsoft.com/office/drawing/2014/main" id="{FBD85009-9B38-F7C6-1F99-54D4359C5B18}"/>
              </a:ext>
            </a:extLst>
          </p:cNvPr>
          <p:cNvSpPr/>
          <p:nvPr/>
        </p:nvSpPr>
        <p:spPr>
          <a:xfrm>
            <a:off x="15964815" y="7126791"/>
            <a:ext cx="1869117" cy="1820464"/>
          </a:xfrm>
          <a:prstGeom prst="teardrop">
            <a:avLst/>
          </a:prstGeom>
          <a:blipFill dpi="0" rotWithShape="1">
            <a:blip r:embed="rId11">
              <a:alphaModFix amt="5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73215" t="-5229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3" name="Freeform 14">
            <a:extLst>
              <a:ext uri="{FF2B5EF4-FFF2-40B4-BE49-F238E27FC236}">
                <a16:creationId xmlns:a16="http://schemas.microsoft.com/office/drawing/2014/main" id="{82311EDD-CCFD-C2FD-E087-9A88BDC810D7}"/>
              </a:ext>
            </a:extLst>
          </p:cNvPr>
          <p:cNvSpPr/>
          <p:nvPr/>
        </p:nvSpPr>
        <p:spPr>
          <a:xfrm>
            <a:off x="15909580" y="2947034"/>
            <a:ext cx="1869117" cy="1820464"/>
          </a:xfrm>
          <a:prstGeom prst="teardrop">
            <a:avLst/>
          </a:prstGeom>
          <a:blipFill dpi="0" rotWithShape="1">
            <a:blip r:embed="rId11">
              <a:alphaModFix amt="5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73215" t="-5229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4" name="Freeform 14">
            <a:extLst>
              <a:ext uri="{FF2B5EF4-FFF2-40B4-BE49-F238E27FC236}">
                <a16:creationId xmlns:a16="http://schemas.microsoft.com/office/drawing/2014/main" id="{A1103533-A552-9710-7C73-D1D8B53ECE8D}"/>
              </a:ext>
            </a:extLst>
          </p:cNvPr>
          <p:cNvSpPr/>
          <p:nvPr/>
        </p:nvSpPr>
        <p:spPr>
          <a:xfrm>
            <a:off x="13512529" y="5090926"/>
            <a:ext cx="1869117" cy="1820464"/>
          </a:xfrm>
          <a:prstGeom prst="teardrop">
            <a:avLst/>
          </a:prstGeom>
          <a:blipFill dpi="0" rotWithShape="1">
            <a:blip r:embed="rId11">
              <a:alphaModFix amt="5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-73215" t="-5229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5" name="Freeform 14">
            <a:extLst>
              <a:ext uri="{FF2B5EF4-FFF2-40B4-BE49-F238E27FC236}">
                <a16:creationId xmlns:a16="http://schemas.microsoft.com/office/drawing/2014/main" id="{39101FB2-F262-D81E-99D4-B641BF6F9E18}"/>
              </a:ext>
            </a:extLst>
          </p:cNvPr>
          <p:cNvSpPr/>
          <p:nvPr/>
        </p:nvSpPr>
        <p:spPr>
          <a:xfrm>
            <a:off x="6276729" y="217774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27467" y="-1782368"/>
            <a:ext cx="5338729" cy="4484532"/>
          </a:xfrm>
          <a:custGeom>
            <a:avLst/>
            <a:gdLst/>
            <a:ahLst/>
            <a:cxnLst/>
            <a:rect l="l" t="t" r="r" b="b"/>
            <a:pathLst>
              <a:path w="5338729" h="4484532">
                <a:moveTo>
                  <a:pt x="0" y="0"/>
                </a:moveTo>
                <a:lnTo>
                  <a:pt x="5338729" y="0"/>
                </a:lnTo>
                <a:lnTo>
                  <a:pt x="5338729" y="4484532"/>
                </a:lnTo>
                <a:lnTo>
                  <a:pt x="0" y="448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 rot="-1279408" flipH="1">
            <a:off x="-3345539" y="-592873"/>
            <a:ext cx="6691077" cy="6532924"/>
          </a:xfrm>
          <a:custGeom>
            <a:avLst/>
            <a:gdLst/>
            <a:ahLst/>
            <a:cxnLst/>
            <a:rect l="l" t="t" r="r" b="b"/>
            <a:pathLst>
              <a:path w="6691077" h="6532924">
                <a:moveTo>
                  <a:pt x="6691078" y="0"/>
                </a:moveTo>
                <a:lnTo>
                  <a:pt x="0" y="0"/>
                </a:lnTo>
                <a:lnTo>
                  <a:pt x="0" y="6532925"/>
                </a:lnTo>
                <a:lnTo>
                  <a:pt x="6691078" y="6532925"/>
                </a:lnTo>
                <a:lnTo>
                  <a:pt x="6691078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16884" y="6920829"/>
            <a:ext cx="3271116" cy="2637218"/>
          </a:xfrm>
          <a:custGeom>
            <a:avLst/>
            <a:gdLst/>
            <a:ahLst/>
            <a:cxnLst/>
            <a:rect l="l" t="t" r="r" b="b"/>
            <a:pathLst>
              <a:path w="2952675" h="2034885">
                <a:moveTo>
                  <a:pt x="0" y="0"/>
                </a:moveTo>
                <a:lnTo>
                  <a:pt x="2952675" y="0"/>
                </a:lnTo>
                <a:lnTo>
                  <a:pt x="2952675" y="2034885"/>
                </a:lnTo>
                <a:lnTo>
                  <a:pt x="0" y="2034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8"/>
          <p:cNvSpPr/>
          <p:nvPr/>
        </p:nvSpPr>
        <p:spPr>
          <a:xfrm>
            <a:off x="-1066800" y="7960055"/>
            <a:ext cx="3859560" cy="2575379"/>
          </a:xfrm>
          <a:custGeom>
            <a:avLst/>
            <a:gdLst/>
            <a:ahLst/>
            <a:cxnLst/>
            <a:rect l="l" t="t" r="r" b="b"/>
            <a:pathLst>
              <a:path w="3859560" h="2575379">
                <a:moveTo>
                  <a:pt x="0" y="0"/>
                </a:moveTo>
                <a:lnTo>
                  <a:pt x="3859560" y="0"/>
                </a:lnTo>
                <a:lnTo>
                  <a:pt x="3859560" y="2575380"/>
                </a:lnTo>
                <a:lnTo>
                  <a:pt x="0" y="2575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TextBox 9"/>
          <p:cNvSpPr txBox="1"/>
          <p:nvPr/>
        </p:nvSpPr>
        <p:spPr>
          <a:xfrm>
            <a:off x="2134654" y="459898"/>
            <a:ext cx="604451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5761" b="1" i="1" dirty="0">
                <a:solidFill>
                  <a:srgbClr val="0F0E0E"/>
                </a:solidFill>
                <a:latin typeface="The Seasons Bold Italics"/>
                <a:ea typeface="The Seasons Bold Italics"/>
                <a:cs typeface="The Seasons Bold Italics"/>
                <a:sym typeface="The Seasons Bold Italics"/>
              </a:rPr>
              <a:t>Calendar Table</a:t>
            </a:r>
          </a:p>
        </p:txBody>
      </p:sp>
      <p:pic>
        <p:nvPicPr>
          <p:cNvPr id="17" name="Picture 16" descr="A calendar with a meal and a pen&#10;&#10;AI-generated content may be incorrect.">
            <a:extLst>
              <a:ext uri="{FF2B5EF4-FFF2-40B4-BE49-F238E27FC236}">
                <a16:creationId xmlns:a16="http://schemas.microsoft.com/office/drawing/2014/main" id="{28293E8B-5A38-1677-0505-E7403BCCB5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3795">
            <a:off x="10923802" y="-814846"/>
            <a:ext cx="8580292" cy="7785596"/>
          </a:xfrm>
          <a:prstGeom prst="teardrop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387E93-9279-B922-45B6-3BB2F023D8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464785"/>
            <a:ext cx="14012728" cy="80932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2AC1F234-0180-1B3C-B432-69F76AA83215}"/>
              </a:ext>
            </a:extLst>
          </p:cNvPr>
          <p:cNvSpPr/>
          <p:nvPr/>
        </p:nvSpPr>
        <p:spPr>
          <a:xfrm>
            <a:off x="1371600" y="487398"/>
            <a:ext cx="592426" cy="601598"/>
          </a:xfrm>
          <a:custGeom>
            <a:avLst/>
            <a:gdLst/>
            <a:ahLst/>
            <a:cxnLst/>
            <a:rect l="l" t="t" r="r" b="b"/>
            <a:pathLst>
              <a:path w="277504" h="277504">
                <a:moveTo>
                  <a:pt x="0" y="0"/>
                </a:moveTo>
                <a:lnTo>
                  <a:pt x="277504" y="0"/>
                </a:lnTo>
                <a:lnTo>
                  <a:pt x="277504" y="277504"/>
                </a:lnTo>
                <a:lnTo>
                  <a:pt x="0" y="277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584</Words>
  <Application>Microsoft Office PowerPoint</Application>
  <PresentationFormat>Custom</PresentationFormat>
  <Paragraphs>103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Segoe UI Light</vt:lpstr>
      <vt:lpstr>The Seasons</vt:lpstr>
      <vt:lpstr>Arial</vt:lpstr>
      <vt:lpstr>Lato</vt:lpstr>
      <vt:lpstr>Calibri</vt:lpstr>
      <vt:lpstr>Amasis MT Pro Black</vt:lpstr>
      <vt:lpstr>Aptos</vt:lpstr>
      <vt:lpstr>Lato Bold</vt:lpstr>
      <vt:lpstr>Muli Bold</vt:lpstr>
      <vt:lpstr>The Seasons Bold Italics</vt:lpstr>
      <vt:lpstr>Wingdings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Colorful Illustrative Restaurant Presentation</dc:title>
  <dc:creator>Hp</dc:creator>
  <cp:lastModifiedBy>Saba Attar</cp:lastModifiedBy>
  <cp:revision>10</cp:revision>
  <dcterms:created xsi:type="dcterms:W3CDTF">2006-08-16T00:00:00Z</dcterms:created>
  <dcterms:modified xsi:type="dcterms:W3CDTF">2025-09-11T13:32:43Z</dcterms:modified>
  <dc:identifier>DAGykW3cYPY</dc:identifier>
</cp:coreProperties>
</file>